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88" r:id="rId5"/>
    <p:sldId id="289" r:id="rId6"/>
    <p:sldId id="290" r:id="rId7"/>
    <p:sldId id="291" r:id="rId8"/>
    <p:sldId id="287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4" r:id="rId23"/>
    <p:sldId id="275" r:id="rId24"/>
    <p:sldId id="276" r:id="rId25"/>
    <p:sldId id="277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28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DCDCD"/>
    <a:srgbClr val="AD4845"/>
    <a:srgbClr val="008000"/>
    <a:srgbClr val="FF2500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7484"/>
    <p:restoredTop sz="92523"/>
  </p:normalViewPr>
  <p:slideViewPr>
    <p:cSldViewPr snapToGrid="0" snapToObjects="1">
      <p:cViewPr varScale="1">
        <p:scale>
          <a:sx n="136" d="100"/>
          <a:sy n="136" d="100"/>
        </p:scale>
        <p:origin x="24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682EF-DF42-BE49-A4B7-DE4BDAE7F519}" type="datetimeFigureOut">
              <a:rPr lang="en-US" smtClean="0"/>
              <a:t>2/7/18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77592-5355-8645-956C-436C94C95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5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3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28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56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09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1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39682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1629" y="6332351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74859" y="6332352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46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5493219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2/7/18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00400" y="5493219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72400" y="5493219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823" y="0"/>
            <a:ext cx="1002702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4"/>
          </p:nvPr>
        </p:nvSpPr>
        <p:spPr>
          <a:xfrm>
            <a:off x="5042647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246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82" y="13255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482" y="21494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60894" y="13255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60894" y="21494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6894" y="6000750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2/7/18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27294" y="60007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99294" y="6000750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491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1717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16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1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47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92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8556C19-FFD4-0046-85A8-3C428FEF46AB}" type="datetimeFigureOut">
              <a:rPr lang="en-US" smtClean="0"/>
              <a:pPr/>
              <a:t>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DF74D97-BC5B-F44E-A15B-EC5F64B998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0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amtools.sourceforge.net/SAM1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4818" y="2130426"/>
            <a:ext cx="9063182" cy="1470025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Entering the Matrix:</a:t>
            </a:r>
            <a:br>
              <a:rPr lang="en-US" dirty="0"/>
            </a:br>
            <a:r>
              <a:rPr lang="en-US" dirty="0"/>
              <a:t>the basics of NGS Data files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0456" y="5398596"/>
            <a:ext cx="8312727" cy="1332389"/>
          </a:xfrm>
          <a:solidFill>
            <a:srgbClr val="000000">
              <a:alpha val="70000"/>
            </a:srgbClr>
          </a:solidFill>
        </p:spPr>
        <p:txBody>
          <a:bodyPr>
            <a:normAutofit/>
          </a:bodyPr>
          <a:lstStyle/>
          <a:p>
            <a:r>
              <a:rPr lang="en-US" sz="2800" dirty="0"/>
              <a:t>BIO 594- </a:t>
            </a:r>
          </a:p>
          <a:p>
            <a:r>
              <a:rPr lang="en-US" sz="2800" dirty="0"/>
              <a:t>University of Rhode Island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99147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63770" y="1223803"/>
            <a:ext cx="9144000" cy="60498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2FF0F"/>
                </a:solidFill>
              </a:rPr>
              <a:t>@HWUSI-EAS1877:1234_Puritz2:1:1:12814:984 1:N:0:ACAGTG</a:t>
            </a:r>
          </a:p>
          <a:p>
            <a:pPr marL="0" indent="0">
              <a:buNone/>
            </a:pPr>
            <a:endParaRPr lang="en-US" sz="2400" dirty="0">
              <a:solidFill>
                <a:srgbClr val="22FF0F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22FF0F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FF00"/>
                </a:solidFill>
              </a:rPr>
              <a:t>ACTTTTGACCGGACTTGTGATAGACTTCCGATGGACTCGNCTACTTATTCAGGAAATCATTGAGGTTTCATCCGGTAACAGTTGCATTTCTCCTAT</a:t>
            </a:r>
          </a:p>
          <a:p>
            <a:pPr marL="0" indent="0">
              <a:buNone/>
            </a:pPr>
            <a:endParaRPr lang="en-US" sz="2400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sz="2400" dirty="0"/>
              <a:t>+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99999@CC@@CC@CCCC@@@C@CC@CCCCCC@@@@7777#58454C@@CC@@@@@@@@@@@@@@@@@@@@@C@@@@@@@CC@@C@C@C@@@@@@@C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78728"/>
          <a:stretch/>
        </p:blipFill>
        <p:spPr>
          <a:xfrm>
            <a:off x="10995202" y="717784"/>
            <a:ext cx="1084735" cy="1300587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1453690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08350" y="808183"/>
            <a:ext cx="9144000" cy="2874818"/>
          </a:xfrm>
          <a:ln w="28575" cmpd="sng">
            <a:solidFill>
              <a:srgbClr val="FFFFFF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2FF0F"/>
                </a:solidFill>
              </a:rPr>
              <a:t>@HWUSI-EAS1877:1234_Puritz2:1:1:12814:984 1:N:0:ACAGTG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FF00"/>
                </a:solidFill>
              </a:rPr>
              <a:t>ACTTTTGACCGGACTTGTGATAGACTTCCGATGGACTCGNCTACTTATTCAGGAAATCATTGAGGTTTCATCCGGTAACAGTTGCATTTCTCCTAT</a:t>
            </a:r>
          </a:p>
          <a:p>
            <a:pPr marL="0" indent="0">
              <a:buNone/>
            </a:pPr>
            <a:r>
              <a:rPr lang="en-US" sz="2400" dirty="0"/>
              <a:t>+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99999@CC@@CC@CCCC@@@C@CC@CCCCCC@@@@7777#58454C@@CC@@@@@@@@@@@@@@@@@@@@@C@@@@@@@CC@@C@C@C@@@@@@@C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108351" y="3995679"/>
            <a:ext cx="9143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22FF0F"/>
                </a:solidFill>
              </a:rPr>
              <a:t>Sequence Identifier and Description</a:t>
            </a:r>
          </a:p>
          <a:p>
            <a:pPr algn="ctr"/>
            <a:endParaRPr lang="en-US" sz="3600" dirty="0">
              <a:solidFill>
                <a:srgbClr val="22FF0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74534"/>
          <a:stretch/>
        </p:blipFill>
        <p:spPr>
          <a:xfrm>
            <a:off x="10995202" y="717784"/>
            <a:ext cx="1084735" cy="155706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249285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08350" y="808183"/>
            <a:ext cx="9144000" cy="2874818"/>
          </a:xfrm>
          <a:ln w="28575" cmpd="sng">
            <a:solidFill>
              <a:srgbClr val="FFFFFF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2FF0F"/>
                </a:solidFill>
              </a:rPr>
              <a:t>@HWUSI-EAS1877:1234_Puritz2:1:1:12814:984 1:N:0:ACAGTG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FF00"/>
                </a:solidFill>
              </a:rPr>
              <a:t>ACTTTTGACCGGACTTGTGATAGACTTCCGATGGACTCGNCTACTTATTCAGGAAATCATTGAGGTTTCATCCGGTAACAGTTGCATTTCTCCTAT</a:t>
            </a:r>
          </a:p>
          <a:p>
            <a:pPr marL="0" indent="0">
              <a:buNone/>
            </a:pPr>
            <a:r>
              <a:rPr lang="en-US" sz="2400" dirty="0"/>
              <a:t>+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99999@CC@@CC@CCCC@@@C@CC@CCCCCC@@@@7777#58454C@@CC@@@@@@@@@@@@@@@@@@@@@C@@@@@@@CC@@C@C@C@@@@@@@C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108351" y="3995679"/>
            <a:ext cx="914399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22FF0F"/>
                </a:solidFill>
              </a:rPr>
              <a:t>Sequence Identifier and Description</a:t>
            </a:r>
          </a:p>
          <a:p>
            <a:pPr algn="ctr"/>
            <a:endParaRPr lang="en-US" sz="3600" dirty="0">
              <a:solidFill>
                <a:srgbClr val="22FF0F"/>
              </a:solidFill>
            </a:endParaRPr>
          </a:p>
          <a:p>
            <a:pPr algn="ctr"/>
            <a:r>
              <a:rPr lang="en-US" sz="3600" dirty="0">
                <a:solidFill>
                  <a:srgbClr val="FFFF00"/>
                </a:solidFill>
              </a:rPr>
              <a:t>Actual Sequence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70339"/>
          <a:stretch/>
        </p:blipFill>
        <p:spPr>
          <a:xfrm>
            <a:off x="10995202" y="717784"/>
            <a:ext cx="1084735" cy="181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08350" y="808183"/>
            <a:ext cx="9144000" cy="2874818"/>
          </a:xfrm>
          <a:ln w="28575" cmpd="sng">
            <a:solidFill>
              <a:srgbClr val="FFFFFF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2FF0F"/>
                </a:solidFill>
              </a:rPr>
              <a:t>@HWUSI-EAS1877:1234_Puritz2:1:1:12814:984 1:N:0:ACAGTG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FF00"/>
                </a:solidFill>
              </a:rPr>
              <a:t>ACTTTTGACCGGACTTGTGATAGACTTCCGATGGACTCGNCTACTTATTCAGGAAATCATTGAGGTTTCATCCGGTAACAGTTGCATTTCTCCTAT</a:t>
            </a:r>
          </a:p>
          <a:p>
            <a:pPr marL="0" indent="0">
              <a:buNone/>
            </a:pPr>
            <a:r>
              <a:rPr lang="en-US" sz="2400" dirty="0"/>
              <a:t>+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99999@CC@@CC@CCCC@@@C@CC@CCCCCC@@@@7777#58454C@@CC@@@@@@@@@@@@@@@@@@@@@C@@@@@@@CC@@C@C@C@@@@@@@C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108351" y="3995678"/>
            <a:ext cx="91439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22FF0F"/>
                </a:solidFill>
              </a:rPr>
              <a:t>Sequence Identifier and Description</a:t>
            </a:r>
          </a:p>
          <a:p>
            <a:pPr algn="ctr"/>
            <a:endParaRPr lang="en-US" sz="3600" dirty="0">
              <a:solidFill>
                <a:srgbClr val="22FF0F"/>
              </a:solidFill>
            </a:endParaRPr>
          </a:p>
          <a:p>
            <a:pPr algn="ctr"/>
            <a:r>
              <a:rPr lang="en-US" sz="3600" dirty="0">
                <a:solidFill>
                  <a:srgbClr val="FFFF00"/>
                </a:solidFill>
              </a:rPr>
              <a:t>Actual Sequence</a:t>
            </a:r>
          </a:p>
          <a:p>
            <a:pPr algn="ctr"/>
            <a:endParaRPr lang="en-US" sz="3600" dirty="0">
              <a:solidFill>
                <a:srgbClr val="FFFF00"/>
              </a:solidFill>
            </a:endParaRPr>
          </a:p>
          <a:p>
            <a:pPr algn="ctr"/>
            <a:r>
              <a:rPr lang="en-US" sz="3600" dirty="0">
                <a:solidFill>
                  <a:srgbClr val="FF0000"/>
                </a:solidFill>
              </a:rPr>
              <a:t>Quality Score (in ASCII)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66146"/>
          <a:stretch/>
        </p:blipFill>
        <p:spPr>
          <a:xfrm>
            <a:off x="10995202" y="717784"/>
            <a:ext cx="1084735" cy="2070021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1162687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77633" y="808183"/>
            <a:ext cx="9144000" cy="2874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2FF0F"/>
                </a:solidFill>
              </a:rPr>
              <a:t>@HWUSI-EAS1877:1234_Puritz2:1:1:12814:984 1:N:0:ACAGTG</a:t>
            </a:r>
          </a:p>
          <a:p>
            <a:pPr marL="0" indent="0">
              <a:buNone/>
            </a:pPr>
            <a:endParaRPr lang="en-US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630967"/>
              </p:ext>
            </p:extLst>
          </p:nvPr>
        </p:nvGraphicFramePr>
        <p:xfrm>
          <a:off x="1177633" y="1686382"/>
          <a:ext cx="9144000" cy="4963438"/>
        </p:xfrm>
        <a:graphic>
          <a:graphicData uri="http://schemas.openxmlformats.org/drawingml/2006/table">
            <a:tbl>
              <a:tblPr/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EAS1877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Instrument</a:t>
                      </a:r>
                      <a:r>
                        <a:rPr lang="en-US" sz="2400" b="0" i="0" u="none" strike="noStrike" baseline="0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 name</a:t>
                      </a:r>
                      <a:endParaRPr lang="en-US" sz="2400" b="0" i="0" u="none" strike="noStrike" dirty="0">
                        <a:solidFill>
                          <a:srgbClr val="22FF0F"/>
                        </a:solidFill>
                        <a:effectLst/>
                        <a:latin typeface="Calibri"/>
                      </a:endParaRP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1234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Run ID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err="1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Flowcell</a:t>
                      </a:r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 ID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err="1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Flowcell</a:t>
                      </a:r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 Lane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12814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X</a:t>
                      </a:r>
                      <a:r>
                        <a:rPr lang="en-US" sz="2400" b="0" i="0" u="none" strike="noStrike" baseline="0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 coordinate of the cluster</a:t>
                      </a:r>
                      <a:endParaRPr lang="en-US" sz="2400" b="0" i="0" u="none" strike="noStrike" dirty="0">
                        <a:solidFill>
                          <a:srgbClr val="22FF0F"/>
                        </a:solidFill>
                        <a:effectLst/>
                        <a:latin typeface="Calibri"/>
                      </a:endParaRP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984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Y coordinate of the cluster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Member of a pair, 1 or 2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263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N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Y</a:t>
                      </a:r>
                      <a:r>
                        <a:rPr lang="en-US" sz="2400" b="0" i="0" u="none" strike="noStrike" baseline="0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 - Fails read filter</a:t>
                      </a:r>
                    </a:p>
                    <a:p>
                      <a:pPr algn="l" fontAlgn="b"/>
                      <a:r>
                        <a:rPr lang="en-US" sz="2400" b="0" i="0" u="none" strike="noStrike" baseline="0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N - Does not fail read filter</a:t>
                      </a:r>
                      <a:endParaRPr lang="en-US" sz="2400" b="0" i="0" u="none" strike="noStrike" dirty="0">
                        <a:solidFill>
                          <a:srgbClr val="22FF0F"/>
                        </a:solidFill>
                        <a:effectLst/>
                        <a:latin typeface="Calibri"/>
                      </a:endParaRP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ACAGTG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index sequence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66146"/>
          <a:stretch/>
        </p:blipFill>
        <p:spPr>
          <a:xfrm>
            <a:off x="10995202" y="717784"/>
            <a:ext cx="1084735" cy="20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18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39083" y="808183"/>
            <a:ext cx="9144000" cy="2874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FF00"/>
                </a:solidFill>
              </a:rPr>
              <a:t>ACTTTTGACCGGACTTGTGATAGACTTCCGATGGACTCGNCTACTTATTCAGGAAATCATTGAGGTTTCATCCGGTAACAGTTGCATTTCTCCTAT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039084" y="3995679"/>
            <a:ext cx="914399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600" dirty="0">
              <a:solidFill>
                <a:srgbClr val="22FF0F"/>
              </a:solidFill>
            </a:endParaRPr>
          </a:p>
          <a:p>
            <a:pPr algn="ctr"/>
            <a:r>
              <a:rPr lang="en-US" sz="3600" dirty="0">
                <a:solidFill>
                  <a:srgbClr val="FFFF00"/>
                </a:solidFill>
              </a:rPr>
              <a:t>Actual Sequence</a:t>
            </a:r>
          </a:p>
          <a:p>
            <a:pPr algn="ctr"/>
            <a:endParaRPr lang="en-US" sz="3600" dirty="0">
              <a:solidFill>
                <a:srgbClr val="FFFF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57575"/>
          <a:stretch/>
        </p:blipFill>
        <p:spPr>
          <a:xfrm>
            <a:off x="10995202" y="717784"/>
            <a:ext cx="1084735" cy="259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06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41294" y="1874503"/>
            <a:ext cx="9144000" cy="2874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+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99999@CC@@CC@CCCC@@@C@CC@CCCCCC@@@@7777#58454C@@CC@@@@@@@@@@@@@@@@@@@@@C@@@@@@@CC@@C@C@C@@@@@@@C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860477" y="3642239"/>
            <a:ext cx="914399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Quality Score (in ASCII)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90016"/>
          <a:stretch/>
        </p:blipFill>
        <p:spPr>
          <a:xfrm>
            <a:off x="10995202" y="717784"/>
            <a:ext cx="1084735" cy="61027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57575"/>
          <a:stretch/>
        </p:blipFill>
        <p:spPr>
          <a:xfrm>
            <a:off x="10995202" y="717784"/>
            <a:ext cx="1084735" cy="259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84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691411" y="762314"/>
          <a:ext cx="8976591" cy="6011565"/>
        </p:xfrm>
        <a:graphic>
          <a:graphicData uri="http://schemas.openxmlformats.org/drawingml/2006/table">
            <a:tbl>
              <a:tblPr/>
              <a:tblGrid>
                <a:gridCol w="6737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4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37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40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43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37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040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143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Offset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Character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Quality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Offset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Character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Quality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Offset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Character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Quality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!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47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/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61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=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34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"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48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62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&gt;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35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#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49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?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36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$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50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64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@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37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51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65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38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&amp;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52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66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B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39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'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53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67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(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54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68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D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41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55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69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42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*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56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70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F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43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57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71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G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,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58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: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72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H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45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59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;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73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I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46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60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&lt;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74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J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ASCII Table (offset 33)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48823"/>
          <a:stretch/>
        </p:blipFill>
        <p:spPr>
          <a:xfrm>
            <a:off x="10995202" y="717783"/>
            <a:ext cx="1084735" cy="312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29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42107" y="1528622"/>
            <a:ext cx="9144000" cy="2874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+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99999@CC@@CC@CCCC@@@C@CC@CCCCCC@@@@7777#58454C@@CC@@@@@@@@@@@@@@@@@@@@@C@@@@@@@CC@@C@C@C@@@@@@@C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861290" y="3296358"/>
            <a:ext cx="9143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Quality Score (in ASCII)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For every bp one ASCII encodes the Quality Score for that base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48823"/>
          <a:stretch/>
        </p:blipFill>
        <p:spPr>
          <a:xfrm>
            <a:off x="10995202" y="717783"/>
            <a:ext cx="1084735" cy="312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209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41294" y="1524170"/>
            <a:ext cx="9144000" cy="2874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+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99999@CC@@CC@CCCC@@@C@CC@CCCCCC@@@@7777#58454C@@CC@@@@@@@@@@@@@@@@@@@@@C@@@@@@@CC@@C@C@C@@@@@@@C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860477" y="3291906"/>
            <a:ext cx="91439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Quality Score (in ASCII)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For every bp one ASCII encodes the Quality Score for that base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Illumina 1.8+ uses an ASCII offset of 33</a:t>
            </a:r>
          </a:p>
          <a:p>
            <a:pPr marL="1828800" lvl="3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Meaning it uses ASCII 33 (!) to encode Quality 0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40254"/>
          <a:stretch/>
        </p:blipFill>
        <p:spPr>
          <a:xfrm>
            <a:off x="10995202" y="717783"/>
            <a:ext cx="1084735" cy="365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32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tsunami of data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308" y="1051002"/>
            <a:ext cx="8766464" cy="53497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91675"/>
          <a:stretch/>
        </p:blipFill>
        <p:spPr>
          <a:xfrm>
            <a:off x="10995202" y="717785"/>
            <a:ext cx="1084735" cy="50885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142051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83668" y="1514769"/>
            <a:ext cx="9144000" cy="2874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+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99999@CC@@CC@CCCC@@@C@CC@CCCCCC@@@@7777#58454C@@CC@@@@@@@@@@@@@@@@@@@@@C@@@@@@@CC@@C@C@C@@@@@@@C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902851" y="3282506"/>
            <a:ext cx="914399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Quality Score (in ASCII)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For every bp one ASCII encodes the Quality Score for that base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Illumina 1.8+ uses an ASCII offset of 33</a:t>
            </a:r>
          </a:p>
          <a:p>
            <a:pPr marL="1828800" lvl="3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Meaning it uses ASCII 33 (!) to encode Quality 0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Q =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-10*log</a:t>
            </a:r>
            <a:r>
              <a:rPr lang="en-US" sz="2800" baseline="-25000" dirty="0">
                <a:solidFill>
                  <a:schemeClr val="bg1"/>
                </a:solidFill>
              </a:rPr>
              <a:t>10</a:t>
            </a:r>
            <a:r>
              <a:rPr lang="en-US" sz="2800" dirty="0">
                <a:solidFill>
                  <a:schemeClr val="bg1"/>
                </a:solidFill>
              </a:rPr>
              <a:t>(e)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40254"/>
          <a:stretch/>
        </p:blipFill>
        <p:spPr>
          <a:xfrm>
            <a:off x="10995202" y="717783"/>
            <a:ext cx="1084735" cy="365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84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0434" y="932875"/>
            <a:ext cx="9144000" cy="2874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+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99999@CC@@CC@CCCC@@@C@CC@CCCCCC@@@@7777#58454C@@CC@@@@@@@@@@@@@@@@@@@@@C@@@@@@@CC@@C@C@C@@@@@@@C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639617" y="2700612"/>
            <a:ext cx="9143999" cy="4093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Quality Score (in ASCII)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For every bp one ASCII encodes the Quality Score for that base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Illumina 1.8+ uses an ASCII offset of 33</a:t>
            </a:r>
          </a:p>
          <a:p>
            <a:pPr marL="1828800" lvl="3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Meaning it uses ASCII 33 (!) to encode Quality 0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Q =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-10*log</a:t>
            </a:r>
            <a:r>
              <a:rPr lang="en-US" sz="2800" baseline="-25000" dirty="0">
                <a:solidFill>
                  <a:schemeClr val="bg1"/>
                </a:solidFill>
              </a:rPr>
              <a:t>10</a:t>
            </a:r>
            <a:r>
              <a:rPr lang="en-US" sz="2800" dirty="0">
                <a:solidFill>
                  <a:schemeClr val="bg1"/>
                </a:solidFill>
              </a:rPr>
              <a:t>(e)</a:t>
            </a:r>
          </a:p>
          <a:p>
            <a:pPr marL="1828800" lvl="3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Q10 = 90.0% chance of correct base call</a:t>
            </a:r>
          </a:p>
          <a:p>
            <a:pPr marL="1828800" lvl="3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Q20 = 99.0% chance of correct base call</a:t>
            </a:r>
          </a:p>
          <a:p>
            <a:pPr marL="1828800" lvl="3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Q30 = 99.9% chance of correct base call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31501"/>
          <a:stretch/>
        </p:blipFill>
        <p:spPr>
          <a:xfrm>
            <a:off x="10995202" y="717783"/>
            <a:ext cx="1084735" cy="418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64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Demultiplexing</a:t>
            </a:r>
            <a:r>
              <a:rPr lang="en-US" dirty="0"/>
              <a:t>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of separating reads by barcode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31501"/>
          <a:stretch/>
        </p:blipFill>
        <p:spPr>
          <a:xfrm>
            <a:off x="10995202" y="717783"/>
            <a:ext cx="1084735" cy="418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487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Demultiplexing</a:t>
            </a:r>
            <a:r>
              <a:rPr lang="en-US" dirty="0"/>
              <a:t>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of separating reads by barcode</a:t>
            </a:r>
          </a:p>
          <a:p>
            <a:r>
              <a:rPr lang="en-US" dirty="0"/>
              <a:t>There are two type of barcodes</a:t>
            </a:r>
          </a:p>
          <a:p>
            <a:pPr lvl="1"/>
            <a:r>
              <a:rPr lang="en-US" dirty="0"/>
              <a:t>Illumina indices</a:t>
            </a:r>
          </a:p>
          <a:p>
            <a:pPr lvl="2"/>
            <a:r>
              <a:rPr lang="en-US" dirty="0"/>
              <a:t>Read in a separate sequencing reaction</a:t>
            </a:r>
          </a:p>
          <a:p>
            <a:pPr lvl="2"/>
            <a:r>
              <a:rPr lang="en-US" dirty="0"/>
              <a:t>Not part of the actual sequence</a:t>
            </a:r>
          </a:p>
          <a:p>
            <a:pPr lvl="2"/>
            <a:r>
              <a:rPr lang="en-US" dirty="0"/>
              <a:t>Demultiplexed by the sequencing facility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90016"/>
          <a:stretch/>
        </p:blipFill>
        <p:spPr>
          <a:xfrm>
            <a:off x="10995202" y="717784"/>
            <a:ext cx="1084735" cy="61027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24841"/>
          <a:stretch/>
        </p:blipFill>
        <p:spPr>
          <a:xfrm>
            <a:off x="10995202" y="717782"/>
            <a:ext cx="1084735" cy="459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38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524000" y="808183"/>
            <a:ext cx="9144000" cy="2874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2FF0F"/>
                </a:solidFill>
              </a:rPr>
              <a:t>@HWUSI-EAS1877:1234_Puritz2:1:1:12814:984 1:N:0:ACAGTG</a:t>
            </a:r>
          </a:p>
          <a:p>
            <a:pPr marL="0" indent="0">
              <a:buNone/>
            </a:pPr>
            <a:endParaRPr lang="en-US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888462"/>
              </p:ext>
            </p:extLst>
          </p:nvPr>
        </p:nvGraphicFramePr>
        <p:xfrm>
          <a:off x="941294" y="1555894"/>
          <a:ext cx="9144000" cy="4963438"/>
        </p:xfrm>
        <a:graphic>
          <a:graphicData uri="http://schemas.openxmlformats.org/drawingml/2006/table">
            <a:tbl>
              <a:tblPr/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EAS1877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Instrument</a:t>
                      </a:r>
                      <a:r>
                        <a:rPr lang="en-US" sz="2400" b="0" i="0" u="none" strike="noStrike" baseline="0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 name</a:t>
                      </a:r>
                      <a:endParaRPr lang="en-US" sz="2400" b="0" i="0" u="none" strike="noStrike" dirty="0">
                        <a:solidFill>
                          <a:srgbClr val="22FF0F"/>
                        </a:solidFill>
                        <a:effectLst/>
                        <a:latin typeface="Calibri"/>
                      </a:endParaRP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1234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Run ID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err="1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Flowcell</a:t>
                      </a:r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 ID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err="1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Flowcell</a:t>
                      </a:r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 Lane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12814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X</a:t>
                      </a:r>
                      <a:r>
                        <a:rPr lang="en-US" sz="2400" b="0" i="0" u="none" strike="noStrike" baseline="0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 coordinate of the cluster</a:t>
                      </a:r>
                      <a:endParaRPr lang="en-US" sz="2400" b="0" i="0" u="none" strike="noStrike" dirty="0">
                        <a:solidFill>
                          <a:srgbClr val="22FF0F"/>
                        </a:solidFill>
                        <a:effectLst/>
                        <a:latin typeface="Calibri"/>
                      </a:endParaRP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984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Y coordinate of the cluster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Member of a pair, 1 or 2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263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N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Y</a:t>
                      </a:r>
                      <a:r>
                        <a:rPr lang="en-US" sz="2400" b="0" i="0" u="none" strike="noStrike" baseline="0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 - Fails read filter</a:t>
                      </a:r>
                    </a:p>
                    <a:p>
                      <a:pPr algn="l" fontAlgn="b"/>
                      <a:r>
                        <a:rPr lang="en-US" sz="2400" b="0" i="0" u="none" strike="noStrike" baseline="0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N - Does not fail read filter</a:t>
                      </a:r>
                      <a:endParaRPr lang="en-US" sz="2400" b="0" i="0" u="none" strike="noStrike" dirty="0">
                        <a:solidFill>
                          <a:srgbClr val="22FF0F"/>
                        </a:solidFill>
                        <a:effectLst/>
                        <a:latin typeface="Calibri"/>
                      </a:endParaRP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ACAGTG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index sequence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24841"/>
          <a:stretch/>
        </p:blipFill>
        <p:spPr>
          <a:xfrm>
            <a:off x="10995202" y="717782"/>
            <a:ext cx="1084735" cy="459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506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Demultiplexing</a:t>
            </a:r>
            <a:r>
              <a:rPr lang="en-US" dirty="0"/>
              <a:t>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of separating reads by barcode</a:t>
            </a:r>
          </a:p>
          <a:p>
            <a:r>
              <a:rPr lang="en-US" dirty="0"/>
              <a:t>There are two type of barcodes</a:t>
            </a:r>
          </a:p>
          <a:p>
            <a:pPr lvl="1"/>
            <a:r>
              <a:rPr lang="en-US" dirty="0"/>
              <a:t>Illumina indices</a:t>
            </a:r>
          </a:p>
          <a:p>
            <a:pPr lvl="2"/>
            <a:r>
              <a:rPr lang="en-US" dirty="0"/>
              <a:t>Read in a separate sequencing reaction</a:t>
            </a:r>
          </a:p>
          <a:p>
            <a:pPr lvl="2"/>
            <a:r>
              <a:rPr lang="en-US" dirty="0"/>
              <a:t>Not part of the actual sequence</a:t>
            </a:r>
          </a:p>
          <a:p>
            <a:pPr lvl="2"/>
            <a:r>
              <a:rPr lang="en-US" dirty="0"/>
              <a:t>Demultiplexed by the sequencing facility</a:t>
            </a:r>
          </a:p>
          <a:p>
            <a:pPr lvl="1"/>
            <a:r>
              <a:rPr lang="en-US" dirty="0"/>
              <a:t>Inline barcodes</a:t>
            </a:r>
          </a:p>
          <a:p>
            <a:pPr lvl="2"/>
            <a:r>
              <a:rPr lang="en-US" dirty="0"/>
              <a:t>Part of the actual sequence</a:t>
            </a:r>
          </a:p>
          <a:p>
            <a:pPr lvl="2"/>
            <a:r>
              <a:rPr lang="en-US" dirty="0"/>
              <a:t>Must be demultiplexed with software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15455"/>
          <a:stretch/>
        </p:blipFill>
        <p:spPr>
          <a:xfrm>
            <a:off x="10995202" y="717782"/>
            <a:ext cx="1084735" cy="517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768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SAM/BAM Format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15455"/>
          <a:stretch/>
        </p:blipFill>
        <p:spPr>
          <a:xfrm>
            <a:off x="10995202" y="717782"/>
            <a:ext cx="1084735" cy="5170062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D6421BF5-84FD-0247-962E-FCB079B59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907" y="1230872"/>
            <a:ext cx="7583811" cy="4234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2177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SAM/BAM Format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2A631B-6BD9-EB4C-8D74-588CE8237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Sequence Alignment/Map format</a:t>
            </a:r>
          </a:p>
          <a:p>
            <a:pPr lvl="1"/>
            <a:r>
              <a:rPr lang="en-US" dirty="0"/>
              <a:t>Universal standard</a:t>
            </a:r>
          </a:p>
          <a:p>
            <a:pPr lvl="1"/>
            <a:r>
              <a:rPr lang="en-US" dirty="0"/>
              <a:t>Human-readable (SAM) and compact (BAM) forms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Structure </a:t>
            </a:r>
          </a:p>
          <a:p>
            <a:pPr lvl="1"/>
            <a:r>
              <a:rPr lang="en-US" dirty="0"/>
              <a:t>Header</a:t>
            </a:r>
          </a:p>
          <a:p>
            <a:pPr marL="914400" lvl="2" indent="0">
              <a:buNone/>
            </a:pPr>
            <a:r>
              <a:rPr lang="en-US" dirty="0"/>
              <a:t>version, sort order, reference sequences, read groups, program/processing history</a:t>
            </a:r>
          </a:p>
          <a:p>
            <a:pPr lvl="1"/>
            <a:r>
              <a:rPr lang="en-US" dirty="0"/>
              <a:t>Alignment records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15455"/>
          <a:stretch/>
        </p:blipFill>
        <p:spPr>
          <a:xfrm>
            <a:off x="10995202" y="717782"/>
            <a:ext cx="1084735" cy="517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256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98D74CD-E662-AF43-9236-6E42795DEC1E}"/>
              </a:ext>
            </a:extLst>
          </p:cNvPr>
          <p:cNvSpPr/>
          <p:nvPr/>
        </p:nvSpPr>
        <p:spPr>
          <a:xfrm>
            <a:off x="58270" y="882650"/>
            <a:ext cx="10945906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[</a:t>
            </a:r>
            <a:r>
              <a:rPr lang="en-US" sz="1400" dirty="0" err="1">
                <a:solidFill>
                  <a:schemeClr val="bg1"/>
                </a:solidFill>
              </a:rPr>
              <a:t>benpass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align_genotype</a:t>
            </a:r>
            <a:r>
              <a:rPr lang="en-US" sz="1400" b="1" dirty="0">
                <a:solidFill>
                  <a:schemeClr val="bg1"/>
                </a:solidFill>
              </a:rPr>
              <a:t>]$ </a:t>
            </a:r>
            <a:r>
              <a:rPr lang="en-US" sz="1400" b="1" dirty="0" err="1">
                <a:solidFill>
                  <a:schemeClr val="bg1"/>
                </a:solidFill>
              </a:rPr>
              <a:t>samtools</a:t>
            </a:r>
            <a:r>
              <a:rPr lang="en-US" sz="1400" b="1" dirty="0">
                <a:solidFill>
                  <a:schemeClr val="bg1"/>
                </a:solidFill>
              </a:rPr>
              <a:t> view -H </a:t>
            </a:r>
            <a:r>
              <a:rPr lang="en-US" sz="1400" b="1" dirty="0" err="1">
                <a:solidFill>
                  <a:schemeClr val="bg1"/>
                </a:solidFill>
              </a:rPr>
              <a:t>allY.recalibrated.merge.bam</a:t>
            </a:r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@HD	VN:1.0	</a:t>
            </a:r>
            <a:r>
              <a:rPr lang="en-US" sz="1400" dirty="0" err="1">
                <a:solidFill>
                  <a:schemeClr val="bg1"/>
                </a:solidFill>
              </a:rPr>
              <a:t>GO:none</a:t>
            </a:r>
            <a:r>
              <a:rPr lang="en-US" sz="1400" dirty="0">
                <a:solidFill>
                  <a:schemeClr val="bg1"/>
                </a:solidFill>
              </a:rPr>
              <a:t>	</a:t>
            </a:r>
            <a:r>
              <a:rPr lang="en-US" sz="1400" b="1" dirty="0" err="1">
                <a:solidFill>
                  <a:schemeClr val="bg1"/>
                </a:solidFill>
              </a:rPr>
              <a:t>SO:coordinate</a:t>
            </a:r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@SQ	</a:t>
            </a:r>
            <a:r>
              <a:rPr lang="en-US" sz="1400" dirty="0" err="1">
                <a:solidFill>
                  <a:schemeClr val="bg1"/>
                </a:solidFill>
              </a:rPr>
              <a:t>SN:chrM</a:t>
            </a:r>
            <a:r>
              <a:rPr lang="en-US" sz="1400" dirty="0">
                <a:solidFill>
                  <a:schemeClr val="bg1"/>
                </a:solidFill>
              </a:rPr>
              <a:t>	LN:16571</a:t>
            </a:r>
          </a:p>
          <a:p>
            <a:r>
              <a:rPr lang="en-US" sz="1400" dirty="0">
                <a:solidFill>
                  <a:schemeClr val="bg1"/>
                </a:solidFill>
              </a:rPr>
              <a:t>@SQ	SN:chr1	LN:249250621</a:t>
            </a:r>
          </a:p>
          <a:p>
            <a:r>
              <a:rPr lang="en-US" sz="1400" dirty="0">
                <a:solidFill>
                  <a:schemeClr val="bg1"/>
                </a:solidFill>
              </a:rPr>
              <a:t>@SQ	SN:chr2	LN:243199373</a:t>
            </a:r>
          </a:p>
          <a:p>
            <a:r>
              <a:rPr lang="en-US" sz="1400" dirty="0">
                <a:solidFill>
                  <a:schemeClr val="bg1"/>
                </a:solidFill>
              </a:rPr>
              <a:t>@SQ	SN:chr3	LN:198022430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…</a:t>
            </a:r>
          </a:p>
          <a:p>
            <a:r>
              <a:rPr lang="en-US" sz="1400" dirty="0">
                <a:solidFill>
                  <a:schemeClr val="bg1"/>
                </a:solidFill>
              </a:rPr>
              <a:t>@SQ	SN:chr19	LN:59128983</a:t>
            </a:r>
          </a:p>
          <a:p>
            <a:r>
              <a:rPr lang="en-US" sz="1400" dirty="0">
                <a:solidFill>
                  <a:schemeClr val="bg1"/>
                </a:solidFill>
              </a:rPr>
              <a:t>@SQ	SN:chr20	LN:63025520</a:t>
            </a:r>
          </a:p>
          <a:p>
            <a:r>
              <a:rPr lang="en-US" sz="1400" dirty="0">
                <a:solidFill>
                  <a:schemeClr val="bg1"/>
                </a:solidFill>
              </a:rPr>
              <a:t>@SQ	SN:chr21	LN:48129895</a:t>
            </a:r>
          </a:p>
          <a:p>
            <a:r>
              <a:rPr lang="en-US" sz="1400" dirty="0">
                <a:solidFill>
                  <a:schemeClr val="bg1"/>
                </a:solidFill>
              </a:rPr>
              <a:t>@SQ	SN:chr22	LN:51304566</a:t>
            </a:r>
          </a:p>
          <a:p>
            <a:r>
              <a:rPr lang="en-US" sz="1400" dirty="0">
                <a:solidFill>
                  <a:schemeClr val="bg1"/>
                </a:solidFill>
              </a:rPr>
              <a:t>@SQ	</a:t>
            </a:r>
            <a:r>
              <a:rPr lang="en-US" sz="1400" dirty="0" err="1">
                <a:solidFill>
                  <a:schemeClr val="bg1"/>
                </a:solidFill>
              </a:rPr>
              <a:t>SN:chrX</a:t>
            </a:r>
            <a:r>
              <a:rPr lang="en-US" sz="1400" dirty="0">
                <a:solidFill>
                  <a:schemeClr val="bg1"/>
                </a:solidFill>
              </a:rPr>
              <a:t>	LN:155270560</a:t>
            </a:r>
          </a:p>
          <a:p>
            <a:r>
              <a:rPr lang="en-US" sz="1400" dirty="0">
                <a:solidFill>
                  <a:schemeClr val="bg1"/>
                </a:solidFill>
              </a:rPr>
              <a:t>@SQ	</a:t>
            </a:r>
            <a:r>
              <a:rPr lang="en-US" sz="1400" dirty="0" err="1">
                <a:solidFill>
                  <a:schemeClr val="bg1"/>
                </a:solidFill>
              </a:rPr>
              <a:t>SN:chrY</a:t>
            </a:r>
            <a:r>
              <a:rPr lang="en-US" sz="1400" dirty="0">
                <a:solidFill>
                  <a:schemeClr val="bg1"/>
                </a:solidFill>
              </a:rPr>
              <a:t>	LN:59373566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…</a:t>
            </a:r>
          </a:p>
          <a:p>
            <a:r>
              <a:rPr lang="en-US" sz="1400" dirty="0">
                <a:solidFill>
                  <a:schemeClr val="bg1"/>
                </a:solidFill>
              </a:rPr>
              <a:t>@RG	ID:86-191	PL:ILLUMINA	LB:IL500	SM:86-191-1</a:t>
            </a:r>
          </a:p>
          <a:p>
            <a:r>
              <a:rPr lang="en-US" sz="1400" dirty="0">
                <a:solidFill>
                  <a:schemeClr val="bg1"/>
                </a:solidFill>
              </a:rPr>
              <a:t>@RG	ID:BsK010	PL:ILLUMINA	LB:IL501	SM:BsK010-1</a:t>
            </a:r>
          </a:p>
          <a:p>
            <a:r>
              <a:rPr lang="en-US" sz="1400" dirty="0">
                <a:solidFill>
                  <a:schemeClr val="bg1"/>
                </a:solidFill>
              </a:rPr>
              <a:t>@RG	ID:Bsk136	PL:ILLUMINA	LB:IL502	SM:Bsk136-1</a:t>
            </a:r>
          </a:p>
          <a:p>
            <a:r>
              <a:rPr lang="en-US" sz="1400" dirty="0">
                <a:solidFill>
                  <a:schemeClr val="bg1"/>
                </a:solidFill>
              </a:rPr>
              <a:t>@RG	ID:MAK001	PL:ILLUMINA	LB:IL503	SM:MAK001-1</a:t>
            </a:r>
          </a:p>
          <a:p>
            <a:r>
              <a:rPr lang="en-US" sz="1400" dirty="0">
                <a:solidFill>
                  <a:schemeClr val="bg1"/>
                </a:solidFill>
              </a:rPr>
              <a:t>@RG	ID:NG87	PL:ILLUMINA	LB:IL504	SM:NG87-1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…</a:t>
            </a:r>
          </a:p>
          <a:p>
            <a:r>
              <a:rPr lang="en-US" sz="1400" dirty="0">
                <a:solidFill>
                  <a:schemeClr val="bg1"/>
                </a:solidFill>
              </a:rPr>
              <a:t>@RG	ID:SDH023	PL:ILLUMINA	LB:IL508	SM:SDH023</a:t>
            </a:r>
          </a:p>
          <a:p>
            <a:r>
              <a:rPr lang="en-US" sz="1400" dirty="0">
                <a:solidFill>
                  <a:schemeClr val="bg1"/>
                </a:solidFill>
              </a:rPr>
              <a:t>@</a:t>
            </a:r>
            <a:r>
              <a:rPr lang="en-US" sz="1400" b="1" dirty="0">
                <a:solidFill>
                  <a:schemeClr val="bg1"/>
                </a:solidFill>
              </a:rPr>
              <a:t>PG	ID:GATK </a:t>
            </a:r>
            <a:r>
              <a:rPr lang="en-US" sz="1400" b="1" dirty="0" err="1">
                <a:solidFill>
                  <a:schemeClr val="bg1"/>
                </a:solidFill>
              </a:rPr>
              <a:t>IndelRealigner</a:t>
            </a:r>
            <a:r>
              <a:rPr lang="en-US" sz="1400" b="1" dirty="0">
                <a:solidFill>
                  <a:schemeClr val="bg1"/>
                </a:solidFill>
              </a:rPr>
              <a:t>	VN:2.0-39-gd091f72</a:t>
            </a:r>
            <a:r>
              <a:rPr lang="en-US" sz="1400" dirty="0">
                <a:solidFill>
                  <a:schemeClr val="bg1"/>
                </a:solidFill>
              </a:rPr>
              <a:t>	</a:t>
            </a:r>
            <a:r>
              <a:rPr lang="en-US" sz="1400" dirty="0" err="1">
                <a:solidFill>
                  <a:schemeClr val="bg1"/>
                </a:solidFill>
              </a:rPr>
              <a:t>CL:knownAlleles</a:t>
            </a:r>
            <a:r>
              <a:rPr lang="en-US" sz="1400" dirty="0">
                <a:solidFill>
                  <a:schemeClr val="bg1"/>
                </a:solidFill>
              </a:rPr>
              <a:t>=[] </a:t>
            </a:r>
            <a:r>
              <a:rPr lang="en-US" sz="1400" dirty="0" err="1">
                <a:solidFill>
                  <a:schemeClr val="bg1"/>
                </a:solidFill>
              </a:rPr>
              <a:t>targetIntervals</a:t>
            </a:r>
            <a:r>
              <a:rPr lang="en-US" sz="1400" dirty="0">
                <a:solidFill>
                  <a:schemeClr val="bg1"/>
                </a:solidFill>
              </a:rPr>
              <a:t>=</a:t>
            </a:r>
            <a:r>
              <a:rPr lang="en-US" sz="1400" dirty="0" err="1">
                <a:solidFill>
                  <a:schemeClr val="bg1"/>
                </a:solidFill>
              </a:rPr>
              <a:t>tmp.intervals.list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LODThresholdForCleaning</a:t>
            </a:r>
            <a:r>
              <a:rPr lang="en-US" sz="1400" dirty="0">
                <a:solidFill>
                  <a:schemeClr val="bg1"/>
                </a:solidFill>
              </a:rPr>
              <a:t>=5.0 </a:t>
            </a:r>
            <a:r>
              <a:rPr lang="en-US" sz="1400" dirty="0" err="1">
                <a:solidFill>
                  <a:schemeClr val="bg1"/>
                </a:solidFill>
              </a:rPr>
              <a:t>consensusDeterminationModel</a:t>
            </a:r>
            <a:r>
              <a:rPr lang="en-US" sz="1400" dirty="0">
                <a:solidFill>
                  <a:schemeClr val="bg1"/>
                </a:solidFill>
              </a:rPr>
              <a:t>=USE_READS </a:t>
            </a:r>
            <a:r>
              <a:rPr lang="en-US" sz="1400" dirty="0" err="1">
                <a:solidFill>
                  <a:schemeClr val="bg1"/>
                </a:solidFill>
              </a:rPr>
              <a:t>entropyThreshold</a:t>
            </a:r>
            <a:r>
              <a:rPr lang="en-US" sz="1400" dirty="0">
                <a:solidFill>
                  <a:schemeClr val="bg1"/>
                </a:solidFill>
              </a:rPr>
              <a:t>=0.15 </a:t>
            </a:r>
            <a:r>
              <a:rPr lang="en-US" sz="1400" dirty="0" err="1">
                <a:solidFill>
                  <a:schemeClr val="bg1"/>
                </a:solidFill>
              </a:rPr>
              <a:t>maxReadsInMemory</a:t>
            </a:r>
            <a:r>
              <a:rPr lang="en-US" sz="1400" dirty="0">
                <a:solidFill>
                  <a:schemeClr val="bg1"/>
                </a:solidFill>
              </a:rPr>
              <a:t>=150000 </a:t>
            </a:r>
            <a:r>
              <a:rPr lang="en-US" sz="1400" dirty="0" err="1">
                <a:solidFill>
                  <a:schemeClr val="bg1"/>
                </a:solidFill>
              </a:rPr>
              <a:t>maxIsizeForMovement</a:t>
            </a:r>
            <a:r>
              <a:rPr lang="en-US" sz="1400" dirty="0">
                <a:solidFill>
                  <a:schemeClr val="bg1"/>
                </a:solidFill>
              </a:rPr>
              <a:t>=3000 </a:t>
            </a:r>
            <a:r>
              <a:rPr lang="en-US" sz="1400" dirty="0" err="1">
                <a:solidFill>
                  <a:schemeClr val="bg1"/>
                </a:solidFill>
              </a:rPr>
              <a:t>maxPositionalMoveAllowed</a:t>
            </a:r>
            <a:r>
              <a:rPr lang="en-US" sz="1400" dirty="0">
                <a:solidFill>
                  <a:schemeClr val="bg1"/>
                </a:solidFill>
              </a:rPr>
              <a:t>=200 </a:t>
            </a:r>
            <a:r>
              <a:rPr lang="en-US" sz="1400" dirty="0" err="1">
                <a:solidFill>
                  <a:schemeClr val="bg1"/>
                </a:solidFill>
              </a:rPr>
              <a:t>maxConsensuses</a:t>
            </a:r>
            <a:r>
              <a:rPr lang="en-US" sz="1400" dirty="0">
                <a:solidFill>
                  <a:schemeClr val="bg1"/>
                </a:solidFill>
              </a:rPr>
              <a:t>=30 </a:t>
            </a:r>
            <a:r>
              <a:rPr lang="en-US" sz="1400" dirty="0" err="1">
                <a:solidFill>
                  <a:schemeClr val="bg1"/>
                </a:solidFill>
              </a:rPr>
              <a:t>maxReadsForConsensuses</a:t>
            </a:r>
            <a:r>
              <a:rPr lang="en-US" sz="1400" dirty="0">
                <a:solidFill>
                  <a:schemeClr val="bg1"/>
                </a:solidFill>
              </a:rPr>
              <a:t>=120 </a:t>
            </a:r>
            <a:r>
              <a:rPr lang="en-US" sz="1400" dirty="0" err="1">
                <a:solidFill>
                  <a:schemeClr val="bg1"/>
                </a:solidFill>
              </a:rPr>
              <a:t>maxReadsForRealignment</a:t>
            </a:r>
            <a:r>
              <a:rPr lang="en-US" sz="1400" dirty="0">
                <a:solidFill>
                  <a:schemeClr val="bg1"/>
                </a:solidFill>
              </a:rPr>
              <a:t>=20000 </a:t>
            </a:r>
            <a:r>
              <a:rPr lang="en-US" sz="1400" dirty="0" err="1">
                <a:solidFill>
                  <a:schemeClr val="bg1"/>
                </a:solidFill>
              </a:rPr>
              <a:t>noOriginalAlignmentTags</a:t>
            </a:r>
            <a:r>
              <a:rPr lang="en-US" sz="1400" dirty="0">
                <a:solidFill>
                  <a:schemeClr val="bg1"/>
                </a:solidFill>
              </a:rPr>
              <a:t>=false </a:t>
            </a:r>
            <a:r>
              <a:rPr lang="en-US" sz="1400" dirty="0" err="1">
                <a:solidFill>
                  <a:schemeClr val="bg1"/>
                </a:solidFill>
              </a:rPr>
              <a:t>nWayOut</a:t>
            </a:r>
            <a:r>
              <a:rPr lang="en-US" sz="1400" dirty="0">
                <a:solidFill>
                  <a:schemeClr val="bg1"/>
                </a:solidFill>
              </a:rPr>
              <a:t>=null generate_nWayOut_md5s=false </a:t>
            </a:r>
            <a:r>
              <a:rPr lang="en-US" sz="1400" dirty="0" err="1">
                <a:solidFill>
                  <a:schemeClr val="bg1"/>
                </a:solidFill>
              </a:rPr>
              <a:t>check_early</a:t>
            </a:r>
            <a:r>
              <a:rPr lang="en-US" sz="1400" dirty="0">
                <a:solidFill>
                  <a:schemeClr val="bg1"/>
                </a:solidFill>
              </a:rPr>
              <a:t>=false </a:t>
            </a:r>
            <a:r>
              <a:rPr lang="en-US" sz="1400" dirty="0" err="1">
                <a:solidFill>
                  <a:schemeClr val="bg1"/>
                </a:solidFill>
              </a:rPr>
              <a:t>noPGTag</a:t>
            </a:r>
            <a:r>
              <a:rPr lang="en-US" sz="1400" dirty="0">
                <a:solidFill>
                  <a:schemeClr val="bg1"/>
                </a:solidFill>
              </a:rPr>
              <a:t>=false </a:t>
            </a:r>
            <a:r>
              <a:rPr lang="en-US" sz="1400" dirty="0" err="1">
                <a:solidFill>
                  <a:schemeClr val="bg1"/>
                </a:solidFill>
              </a:rPr>
              <a:t>keepPGTags</a:t>
            </a:r>
            <a:r>
              <a:rPr lang="en-US" sz="1400" dirty="0">
                <a:solidFill>
                  <a:schemeClr val="bg1"/>
                </a:solidFill>
              </a:rPr>
              <a:t>=false </a:t>
            </a:r>
            <a:r>
              <a:rPr lang="en-US" sz="1400" dirty="0" err="1">
                <a:solidFill>
                  <a:schemeClr val="bg1"/>
                </a:solidFill>
              </a:rPr>
              <a:t>indelsFileForDebugging</a:t>
            </a:r>
            <a:r>
              <a:rPr lang="en-US" sz="1400" dirty="0">
                <a:solidFill>
                  <a:schemeClr val="bg1"/>
                </a:solidFill>
              </a:rPr>
              <a:t>=null </a:t>
            </a:r>
            <a:r>
              <a:rPr lang="en-US" sz="1400" dirty="0" err="1">
                <a:solidFill>
                  <a:schemeClr val="bg1"/>
                </a:solidFill>
              </a:rPr>
              <a:t>statisticsFileForDebugging</a:t>
            </a:r>
            <a:r>
              <a:rPr lang="en-US" sz="1400" dirty="0">
                <a:solidFill>
                  <a:schemeClr val="bg1"/>
                </a:solidFill>
              </a:rPr>
              <a:t>=null </a:t>
            </a:r>
            <a:r>
              <a:rPr lang="en-US" sz="1400" dirty="0" err="1">
                <a:solidFill>
                  <a:schemeClr val="bg1"/>
                </a:solidFill>
              </a:rPr>
              <a:t>SNPsFileForDebugging</a:t>
            </a:r>
            <a:r>
              <a:rPr lang="en-US" sz="1400" dirty="0">
                <a:solidFill>
                  <a:schemeClr val="bg1"/>
                </a:solidFill>
              </a:rPr>
              <a:t>=null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@PG	</a:t>
            </a:r>
            <a:r>
              <a:rPr lang="en-US" sz="1400" b="1" dirty="0" err="1">
                <a:solidFill>
                  <a:schemeClr val="bg1"/>
                </a:solidFill>
              </a:rPr>
              <a:t>ID:bwa</a:t>
            </a:r>
            <a:r>
              <a:rPr lang="en-US" sz="1400" b="1" dirty="0">
                <a:solidFill>
                  <a:schemeClr val="bg1"/>
                </a:solidFill>
              </a:rPr>
              <a:t>	</a:t>
            </a:r>
            <a:r>
              <a:rPr lang="en-US" sz="1400" b="1" dirty="0" err="1">
                <a:solidFill>
                  <a:schemeClr val="bg1"/>
                </a:solidFill>
              </a:rPr>
              <a:t>PN:bwa</a:t>
            </a:r>
            <a:r>
              <a:rPr lang="en-US" sz="1400" b="1" dirty="0">
                <a:solidFill>
                  <a:schemeClr val="bg1"/>
                </a:solidFill>
              </a:rPr>
              <a:t>	VN:0.6.2-r126</a:t>
            </a: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SAM/BAM Format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15455"/>
          <a:stretch/>
        </p:blipFill>
        <p:spPr>
          <a:xfrm>
            <a:off x="10995202" y="717782"/>
            <a:ext cx="1084735" cy="5170062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383B6668-1958-CD4C-9A47-4527F22242DE}"/>
              </a:ext>
            </a:extLst>
          </p:cNvPr>
          <p:cNvSpPr/>
          <p:nvPr/>
        </p:nvSpPr>
        <p:spPr>
          <a:xfrm>
            <a:off x="6781800" y="882650"/>
            <a:ext cx="2133600" cy="539750"/>
          </a:xfrm>
          <a:prstGeom prst="wedgeRoundRectCallout">
            <a:avLst>
              <a:gd name="adj1" fmla="val -94040"/>
              <a:gd name="adj2" fmla="val -14381"/>
              <a:gd name="adj3" fmla="val 1666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samtools</a:t>
            </a:r>
            <a:r>
              <a:rPr lang="en-US" sz="1600" dirty="0">
                <a:solidFill>
                  <a:schemeClr val="tx1"/>
                </a:solidFill>
              </a:rPr>
              <a:t> to view bam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header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1D8B86E-7606-B644-A9E8-3A291589F0C2}"/>
              </a:ext>
            </a:extLst>
          </p:cNvPr>
          <p:cNvSpPr/>
          <p:nvPr/>
        </p:nvSpPr>
        <p:spPr>
          <a:xfrm>
            <a:off x="4521200" y="1152525"/>
            <a:ext cx="1244600" cy="307975"/>
          </a:xfrm>
          <a:prstGeom prst="wedgeRoundRectCallout">
            <a:avLst>
              <a:gd name="adj1" fmla="val -103903"/>
              <a:gd name="adj2" fmla="val -16128"/>
              <a:gd name="adj3" fmla="val 1666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sort order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BB530074-2B1D-3D4B-8777-82CBF65BC9EE}"/>
              </a:ext>
            </a:extLst>
          </p:cNvPr>
          <p:cNvSpPr/>
          <p:nvPr/>
        </p:nvSpPr>
        <p:spPr>
          <a:xfrm>
            <a:off x="4254500" y="2165350"/>
            <a:ext cx="2527300" cy="498475"/>
          </a:xfrm>
          <a:prstGeom prst="wedgeRoundRectCallout">
            <a:avLst>
              <a:gd name="adj1" fmla="val -103903"/>
              <a:gd name="adj2" fmla="val -16128"/>
              <a:gd name="adj3" fmla="val 1666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reference sequence names with lengths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0D301851-1EDB-B946-893F-DFB690D8636B}"/>
              </a:ext>
            </a:extLst>
          </p:cNvPr>
          <p:cNvSpPr/>
          <p:nvPr/>
        </p:nvSpPr>
        <p:spPr>
          <a:xfrm>
            <a:off x="6534885" y="3092450"/>
            <a:ext cx="2997200" cy="831850"/>
          </a:xfrm>
          <a:prstGeom prst="wedgeRoundRectCallout">
            <a:avLst>
              <a:gd name="adj1" fmla="val -74459"/>
              <a:gd name="adj2" fmla="val 72652"/>
              <a:gd name="adj3" fmla="val 1666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read groups with platform, library and sample information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68CD90FD-5D96-784D-8950-5BBC114D6ECD}"/>
              </a:ext>
            </a:extLst>
          </p:cNvPr>
          <p:cNvSpPr/>
          <p:nvPr/>
        </p:nvSpPr>
        <p:spPr>
          <a:xfrm>
            <a:off x="6769835" y="4770025"/>
            <a:ext cx="2527300" cy="415925"/>
          </a:xfrm>
          <a:prstGeom prst="wedgeRoundRectCallout">
            <a:avLst>
              <a:gd name="adj1" fmla="val -99883"/>
              <a:gd name="adj2" fmla="val 72652"/>
              <a:gd name="adj3" fmla="val 1666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program (analysis) history</a:t>
            </a:r>
          </a:p>
        </p:txBody>
      </p:sp>
    </p:spTree>
    <p:extLst>
      <p:ext uri="{BB962C8B-B14F-4D97-AF65-F5344CB8AC3E}">
        <p14:creationId xmlns:p14="http://schemas.microsoft.com/office/powerpoint/2010/main" val="2320663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15455"/>
          <a:stretch/>
        </p:blipFill>
        <p:spPr>
          <a:xfrm>
            <a:off x="10995202" y="717782"/>
            <a:ext cx="1084735" cy="5170062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527AD98-56CD-254F-BCD2-DDE4E1C53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46151"/>
            <a:ext cx="10837333" cy="2101850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benpass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align_genotype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]$ 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samtools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 view 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allY.recalibrated.merge.bam</a:t>
            </a:r>
            <a:endParaRPr lang="en-US" sz="9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9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HW-ST605:127:B0568ABXX:2:1201:10933:3739		147	chr1	27675	60	101M	=	27588	-188	TCATTTTATGGCCCCTTCTTCCTATATCTGGTAGCTTTTAAATGATGACCATGTAGATAATCTTTATTGTCCCTCTTTCAGCAGACGGTATTTTCTTATGC	=7;:;&lt;=??&lt;=BCCEFFEJFCEGGEFFDF?BEA@DEDFEFFDE&gt;EE@E@ADCACB&gt;CCDCBACDCDDDAB@@BCADDCBC@BCBB8@ABCCCDCBDA@&gt;:/	RG:Z:86-191		</a:t>
            </a:r>
          </a:p>
          <a:p>
            <a:pPr marL="0" indent="0">
              <a:buNone/>
            </a:pPr>
            <a:endParaRPr lang="en-US" sz="9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HW-ST605:127:B0568ABXX:3:1104:21059:173553	83	chr1	27682	60	101M	=	27664	-119	ATGGCCCCTTCTTCCTATATCTGGTAGCTTTTAAATGATGACCATGTAGATAATCTTTATTGTCCCTCTTTCAGCAGACGGTATTTTCTTATGCTACAGTA	8;8.7::&lt;?=BDHFHGFFDCGDAACCABHCCBDFBE&lt;/BA4//BB@BCAA@CBA@CB@ABA&gt;A??@B@BBACA&gt;?;A@8??CABBBA@AAAA?AA??@BB0	RG:Z:SDH023	</a:t>
            </a:r>
          </a:p>
          <a:p>
            <a:pPr marL="0" indent="0"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* Many fields after column 12 deleted (e.g., recalibrated base scores) have been deleted for improved readability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CCEF57D-E2FF-5045-A43E-C997C3A43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5" y="18634"/>
            <a:ext cx="8229600" cy="585972"/>
          </a:xfrm>
        </p:spPr>
        <p:txBody>
          <a:bodyPr/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SAM/BAM Format: Alignment Records</a:t>
            </a:r>
            <a:endParaRPr lang="en-US" sz="3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CB9761A-17BD-8147-9532-7F2D4A91608C}"/>
              </a:ext>
            </a:extLst>
          </p:cNvPr>
          <p:cNvSpPr/>
          <p:nvPr/>
        </p:nvSpPr>
        <p:spPr>
          <a:xfrm>
            <a:off x="131290" y="6252477"/>
            <a:ext cx="4207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http://samtools.sourceforge.net/SAM1.pdf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E4F616B9-6AB9-324A-8C60-1EFD5016E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644" y="3261627"/>
            <a:ext cx="8818563" cy="299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Flowchart: Connector 9">
            <a:extLst>
              <a:ext uri="{FF2B5EF4-FFF2-40B4-BE49-F238E27FC236}">
                <a16:creationId xmlns:a16="http://schemas.microsoft.com/office/drawing/2014/main" id="{991BDDA3-7741-6C47-912D-4046CCA52765}"/>
              </a:ext>
            </a:extLst>
          </p:cNvPr>
          <p:cNvSpPr/>
          <p:nvPr/>
        </p:nvSpPr>
        <p:spPr>
          <a:xfrm>
            <a:off x="-19245" y="1483286"/>
            <a:ext cx="139700" cy="139700"/>
          </a:xfrm>
          <a:prstGeom prst="flowChartConnector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1</a:t>
            </a:r>
          </a:p>
        </p:txBody>
      </p:sp>
      <p:sp>
        <p:nvSpPr>
          <p:cNvPr id="21" name="Flowchart: Connector 11">
            <a:extLst>
              <a:ext uri="{FF2B5EF4-FFF2-40B4-BE49-F238E27FC236}">
                <a16:creationId xmlns:a16="http://schemas.microsoft.com/office/drawing/2014/main" id="{D2DECE75-B169-5141-B243-4DF445F4ED97}"/>
              </a:ext>
            </a:extLst>
          </p:cNvPr>
          <p:cNvSpPr/>
          <p:nvPr/>
        </p:nvSpPr>
        <p:spPr>
          <a:xfrm>
            <a:off x="4742769" y="1323415"/>
            <a:ext cx="139700" cy="139700"/>
          </a:xfrm>
          <a:prstGeom prst="flowChartConnector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3</a:t>
            </a:r>
          </a:p>
        </p:txBody>
      </p:sp>
      <p:sp>
        <p:nvSpPr>
          <p:cNvPr id="22" name="Flowchart: Connector 12">
            <a:extLst>
              <a:ext uri="{FF2B5EF4-FFF2-40B4-BE49-F238E27FC236}">
                <a16:creationId xmlns:a16="http://schemas.microsoft.com/office/drawing/2014/main" id="{28CFD175-F0FF-AD47-8B4E-71DC1AAD6407}"/>
              </a:ext>
            </a:extLst>
          </p:cNvPr>
          <p:cNvSpPr/>
          <p:nvPr/>
        </p:nvSpPr>
        <p:spPr>
          <a:xfrm>
            <a:off x="5671550" y="1321547"/>
            <a:ext cx="139700" cy="139700"/>
          </a:xfrm>
          <a:prstGeom prst="flowChartConnector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4</a:t>
            </a:r>
          </a:p>
        </p:txBody>
      </p:sp>
      <p:sp>
        <p:nvSpPr>
          <p:cNvPr id="23" name="Flowchart: Connector 13">
            <a:extLst>
              <a:ext uri="{FF2B5EF4-FFF2-40B4-BE49-F238E27FC236}">
                <a16:creationId xmlns:a16="http://schemas.microsoft.com/office/drawing/2014/main" id="{EEF50A11-F636-6241-B463-D11E20D91C81}"/>
              </a:ext>
            </a:extLst>
          </p:cNvPr>
          <p:cNvSpPr/>
          <p:nvPr/>
        </p:nvSpPr>
        <p:spPr>
          <a:xfrm>
            <a:off x="6498671" y="1287556"/>
            <a:ext cx="139700" cy="139700"/>
          </a:xfrm>
          <a:prstGeom prst="flowChartConnector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5</a:t>
            </a:r>
          </a:p>
        </p:txBody>
      </p:sp>
      <p:sp>
        <p:nvSpPr>
          <p:cNvPr id="24" name="Flowchart: Connector 14">
            <a:extLst>
              <a:ext uri="{FF2B5EF4-FFF2-40B4-BE49-F238E27FC236}">
                <a16:creationId xmlns:a16="http://schemas.microsoft.com/office/drawing/2014/main" id="{ED10BAAE-C2FA-B34D-AB48-00F7138AD120}"/>
              </a:ext>
            </a:extLst>
          </p:cNvPr>
          <p:cNvSpPr/>
          <p:nvPr/>
        </p:nvSpPr>
        <p:spPr>
          <a:xfrm>
            <a:off x="7486096" y="1321547"/>
            <a:ext cx="139700" cy="139700"/>
          </a:xfrm>
          <a:prstGeom prst="flowChartConnector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6</a:t>
            </a:r>
          </a:p>
        </p:txBody>
      </p:sp>
      <p:sp>
        <p:nvSpPr>
          <p:cNvPr id="25" name="Flowchart: Connector 15">
            <a:extLst>
              <a:ext uri="{FF2B5EF4-FFF2-40B4-BE49-F238E27FC236}">
                <a16:creationId xmlns:a16="http://schemas.microsoft.com/office/drawing/2014/main" id="{2E9D021C-18C6-D34B-85D2-7FB3719401BB}"/>
              </a:ext>
            </a:extLst>
          </p:cNvPr>
          <p:cNvSpPr/>
          <p:nvPr/>
        </p:nvSpPr>
        <p:spPr>
          <a:xfrm>
            <a:off x="9321247" y="1287556"/>
            <a:ext cx="139700" cy="139700"/>
          </a:xfrm>
          <a:prstGeom prst="flowChartConnector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8</a:t>
            </a:r>
          </a:p>
        </p:txBody>
      </p:sp>
      <p:sp>
        <p:nvSpPr>
          <p:cNvPr id="26" name="Flowchart: Connector 16">
            <a:extLst>
              <a:ext uri="{FF2B5EF4-FFF2-40B4-BE49-F238E27FC236}">
                <a16:creationId xmlns:a16="http://schemas.microsoft.com/office/drawing/2014/main" id="{38F17071-9477-CF47-A723-DCDBDE9C794F}"/>
              </a:ext>
            </a:extLst>
          </p:cNvPr>
          <p:cNvSpPr/>
          <p:nvPr/>
        </p:nvSpPr>
        <p:spPr>
          <a:xfrm>
            <a:off x="10246298" y="1321547"/>
            <a:ext cx="139700" cy="139700"/>
          </a:xfrm>
          <a:prstGeom prst="flowChartConnector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9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E044AE1-D8A1-F24C-8084-DBE454F3F174}"/>
              </a:ext>
            </a:extLst>
          </p:cNvPr>
          <p:cNvGrpSpPr/>
          <p:nvPr/>
        </p:nvGrpSpPr>
        <p:grpSpPr>
          <a:xfrm>
            <a:off x="821665" y="1622986"/>
            <a:ext cx="175570" cy="165100"/>
            <a:chOff x="193845" y="1485900"/>
            <a:chExt cx="175570" cy="165100"/>
          </a:xfrm>
        </p:grpSpPr>
        <p:sp>
          <p:nvSpPr>
            <p:cNvPr id="28" name="Flowchart: Connector 18">
              <a:extLst>
                <a:ext uri="{FF2B5EF4-FFF2-40B4-BE49-F238E27FC236}">
                  <a16:creationId xmlns:a16="http://schemas.microsoft.com/office/drawing/2014/main" id="{FBF2DE38-F523-714C-A969-C11F666FDD0E}"/>
                </a:ext>
              </a:extLst>
            </p:cNvPr>
            <p:cNvSpPr/>
            <p:nvPr/>
          </p:nvSpPr>
          <p:spPr>
            <a:xfrm>
              <a:off x="211780" y="1511300"/>
              <a:ext cx="139700" cy="139700"/>
            </a:xfrm>
            <a:prstGeom prst="flowChartConnector">
              <a:avLst/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E2F8C78-F3CC-2E4F-93DF-53D7CF581837}"/>
                </a:ext>
              </a:extLst>
            </p:cNvPr>
            <p:cNvSpPr txBox="1"/>
            <p:nvPr/>
          </p:nvSpPr>
          <p:spPr>
            <a:xfrm>
              <a:off x="193845" y="1485900"/>
              <a:ext cx="175570" cy="146050"/>
            </a:xfrm>
            <a:prstGeom prst="rect">
              <a:avLst/>
            </a:prstGeom>
          </p:spPr>
          <p:txBody>
            <a:bodyPr wrap="none" rtlCol="0">
              <a:noAutofit/>
            </a:bodyPr>
            <a:lstStyle/>
            <a:p>
              <a:pPr algn="ctr"/>
              <a:r>
                <a:rPr lang="en-US" sz="700" dirty="0">
                  <a:solidFill>
                    <a:schemeClr val="bg1"/>
                  </a:solidFill>
                </a:rPr>
                <a:t>10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A02B136-BEBA-0742-96B1-9DB6D3A0FBA5}"/>
              </a:ext>
            </a:extLst>
          </p:cNvPr>
          <p:cNvGrpSpPr/>
          <p:nvPr/>
        </p:nvGrpSpPr>
        <p:grpSpPr>
          <a:xfrm>
            <a:off x="822780" y="1775386"/>
            <a:ext cx="175570" cy="171450"/>
            <a:chOff x="193845" y="1479550"/>
            <a:chExt cx="175570" cy="171450"/>
          </a:xfrm>
        </p:grpSpPr>
        <p:sp>
          <p:nvSpPr>
            <p:cNvPr id="31" name="Flowchart: Connector 22">
              <a:extLst>
                <a:ext uri="{FF2B5EF4-FFF2-40B4-BE49-F238E27FC236}">
                  <a16:creationId xmlns:a16="http://schemas.microsoft.com/office/drawing/2014/main" id="{787A9134-6950-9949-881D-FBE293CB03F6}"/>
                </a:ext>
              </a:extLst>
            </p:cNvPr>
            <p:cNvSpPr/>
            <p:nvPr/>
          </p:nvSpPr>
          <p:spPr>
            <a:xfrm>
              <a:off x="211780" y="1511300"/>
              <a:ext cx="139700" cy="139700"/>
            </a:xfrm>
            <a:prstGeom prst="flowChartConnector">
              <a:avLst/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4831271-9579-1A4A-AC8D-1606EBB1C62C}"/>
                </a:ext>
              </a:extLst>
            </p:cNvPr>
            <p:cNvSpPr txBox="1"/>
            <p:nvPr/>
          </p:nvSpPr>
          <p:spPr>
            <a:xfrm>
              <a:off x="193845" y="1479550"/>
              <a:ext cx="175570" cy="146050"/>
            </a:xfrm>
            <a:prstGeom prst="rect">
              <a:avLst/>
            </a:prstGeom>
          </p:spPr>
          <p:txBody>
            <a:bodyPr wrap="none" rtlCol="0">
              <a:noAutofit/>
            </a:bodyPr>
            <a:lstStyle/>
            <a:p>
              <a:pPr algn="ctr"/>
              <a:r>
                <a:rPr lang="en-US" sz="700" dirty="0">
                  <a:solidFill>
                    <a:schemeClr val="bg1"/>
                  </a:solidFill>
                </a:rPr>
                <a:t>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4723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Fast and loose with FASTA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085A2FA-5EB4-1045-B463-A8A5795E9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simple text based representation of a DNA, RNA, or amino acid sequence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1599984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15455"/>
          <a:stretch/>
        </p:blipFill>
        <p:spPr>
          <a:xfrm>
            <a:off x="10995202" y="717782"/>
            <a:ext cx="1084735" cy="517006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CCEF57D-E2FF-5045-A43E-C997C3A43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5" y="18634"/>
            <a:ext cx="8229600" cy="585972"/>
          </a:xfrm>
        </p:spPr>
        <p:txBody>
          <a:bodyPr/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Variant Cal</a:t>
            </a:r>
            <a:r>
              <a:rPr lang="en-US" sz="3600" dirty="0"/>
              <a:t>l Format- VCF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4E0B87-F593-1B47-A6D2-8992D4586665}"/>
              </a:ext>
            </a:extLst>
          </p:cNvPr>
          <p:cNvSpPr txBox="1"/>
          <p:nvPr/>
        </p:nvSpPr>
        <p:spPr>
          <a:xfrm>
            <a:off x="12700" y="5867400"/>
            <a:ext cx="1028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B&amp;FG 3e</a:t>
            </a:r>
          </a:p>
          <a:p>
            <a:r>
              <a:rPr lang="en-US" dirty="0">
                <a:solidFill>
                  <a:schemeClr val="bg1"/>
                </a:solidFill>
              </a:rPr>
              <a:t>Table 9.6</a:t>
            </a:r>
          </a:p>
          <a:p>
            <a:r>
              <a:rPr lang="en-US" dirty="0">
                <a:solidFill>
                  <a:schemeClr val="bg1"/>
                </a:solidFill>
              </a:rPr>
              <a:t>Page 411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A4DCE4-6723-BB48-93BD-88D3C8D10700}"/>
              </a:ext>
            </a:extLst>
          </p:cNvPr>
          <p:cNvSpPr txBox="1"/>
          <p:nvPr/>
        </p:nvSpPr>
        <p:spPr>
          <a:xfrm>
            <a:off x="1288143" y="838200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 VCF file includes the following information:</a:t>
            </a:r>
          </a:p>
        </p:txBody>
      </p:sp>
      <p:pic>
        <p:nvPicPr>
          <p:cNvPr id="35" name="Picture 34" descr="Screen Shot 2017-02-25 at 4.01.28 PM.png">
            <a:extLst>
              <a:ext uri="{FF2B5EF4-FFF2-40B4-BE49-F238E27FC236}">
                <a16:creationId xmlns:a16="http://schemas.microsoft.com/office/drawing/2014/main" id="{3932E48B-FFB6-9C4B-AED8-7A89F69582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4"/>
          <a:stretch/>
        </p:blipFill>
        <p:spPr>
          <a:xfrm>
            <a:off x="76199" y="1295400"/>
            <a:ext cx="8988363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592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15455"/>
          <a:stretch/>
        </p:blipFill>
        <p:spPr>
          <a:xfrm>
            <a:off x="10995202" y="717782"/>
            <a:ext cx="1084735" cy="517006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CCEF57D-E2FF-5045-A43E-C997C3A43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5" y="18634"/>
            <a:ext cx="8229600" cy="585972"/>
          </a:xfrm>
        </p:spPr>
        <p:txBody>
          <a:bodyPr/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Variant Cal</a:t>
            </a:r>
            <a:r>
              <a:rPr lang="en-US" sz="3600" dirty="0"/>
              <a:t>l Format- VCF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8FDD34-F242-2845-99EA-F9A510F07616}"/>
              </a:ext>
            </a:extLst>
          </p:cNvPr>
          <p:cNvSpPr txBox="1"/>
          <p:nvPr/>
        </p:nvSpPr>
        <p:spPr>
          <a:xfrm>
            <a:off x="1288143" y="1143000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VCF header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907DAA08-BE0C-6146-AA78-DDB8F1639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212" y="1619250"/>
            <a:ext cx="7333188" cy="31813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22965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15455"/>
          <a:stretch/>
        </p:blipFill>
        <p:spPr>
          <a:xfrm>
            <a:off x="10995202" y="717782"/>
            <a:ext cx="1084735" cy="517006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CCEF57D-E2FF-5045-A43E-C997C3A43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5" y="18634"/>
            <a:ext cx="8229600" cy="585972"/>
          </a:xfrm>
        </p:spPr>
        <p:txBody>
          <a:bodyPr/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Variant Cal</a:t>
            </a:r>
            <a:r>
              <a:rPr lang="en-US" sz="3600" dirty="0"/>
              <a:t>l Format- VCF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923F2-14E4-4C4D-A4A2-F50B484BDDBD}"/>
              </a:ext>
            </a:extLst>
          </p:cNvPr>
          <p:cNvSpPr txBox="1"/>
          <p:nvPr/>
        </p:nvSpPr>
        <p:spPr>
          <a:xfrm>
            <a:off x="1288143" y="1976735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VCF field definition line and first row of body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23458B5F-9F18-8E4E-B5F3-B0B35018B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836864"/>
            <a:ext cx="7848600" cy="10815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BF6934-49CA-5246-8CC1-59A4FEADAEA2}"/>
              </a:ext>
            </a:extLst>
          </p:cNvPr>
          <p:cNvSpPr txBox="1"/>
          <p:nvPr/>
        </p:nvSpPr>
        <p:spPr>
          <a:xfrm>
            <a:off x="1219200" y="4495800"/>
            <a:ext cx="7696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Fields include chromosome (CHROM), position, identifier (e.g. </a:t>
            </a:r>
            <a:r>
              <a:rPr lang="en-US" sz="2400" dirty="0" err="1">
                <a:solidFill>
                  <a:schemeClr val="bg1"/>
                </a:solidFill>
              </a:rPr>
              <a:t>rsID</a:t>
            </a:r>
            <a:r>
              <a:rPr lang="en-US" sz="2400" dirty="0">
                <a:solidFill>
                  <a:schemeClr val="bg1"/>
                </a:solidFill>
              </a:rPr>
              <a:t>), reference allele, alternate allele, quality score, and extensive data (e.g. haplotypes, read depth, quality scores, functional consequences, accession numbers)</a:t>
            </a:r>
          </a:p>
        </p:txBody>
      </p:sp>
    </p:spTree>
    <p:extLst>
      <p:ext uri="{BB962C8B-B14F-4D97-AF65-F5344CB8AC3E}">
        <p14:creationId xmlns:p14="http://schemas.microsoft.com/office/powerpoint/2010/main" val="24535921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15455"/>
          <a:stretch/>
        </p:blipFill>
        <p:spPr>
          <a:xfrm>
            <a:off x="10995202" y="717782"/>
            <a:ext cx="1084735" cy="517006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CCEF57D-E2FF-5045-A43E-C997C3A43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5" y="18634"/>
            <a:ext cx="8229600" cy="585972"/>
          </a:xfrm>
        </p:spPr>
        <p:txBody>
          <a:bodyPr/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Variant Cal</a:t>
            </a:r>
            <a:r>
              <a:rPr lang="en-US" sz="3600" dirty="0"/>
              <a:t>l Format- VCF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3C8705-D4A0-9944-AF8F-53B089A1B79A}"/>
              </a:ext>
            </a:extLst>
          </p:cNvPr>
          <p:cNvSpPr txBox="1"/>
          <p:nvPr/>
        </p:nvSpPr>
        <p:spPr>
          <a:xfrm>
            <a:off x="1295400" y="1219200"/>
            <a:ext cx="769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SNP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9E6B43-67C0-B04D-99BA-4D1FD7C38A1A}"/>
              </a:ext>
            </a:extLst>
          </p:cNvPr>
          <p:cNvCxnSpPr/>
          <p:nvPr/>
        </p:nvCxnSpPr>
        <p:spPr>
          <a:xfrm>
            <a:off x="1288143" y="838200"/>
            <a:ext cx="73986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E8A0EB5-A1D3-D040-8205-1792E68D83C8}"/>
              </a:ext>
            </a:extLst>
          </p:cNvPr>
          <p:cNvSpPr txBox="1"/>
          <p:nvPr/>
        </p:nvSpPr>
        <p:spPr>
          <a:xfrm>
            <a:off x="5257800" y="121920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Insertion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D6930D-588D-034E-985F-78BBBBC7985E}"/>
              </a:ext>
            </a:extLst>
          </p:cNvPr>
          <p:cNvSpPr txBox="1"/>
          <p:nvPr/>
        </p:nvSpPr>
        <p:spPr>
          <a:xfrm>
            <a:off x="1295400" y="312420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Deletion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16F021-F151-B64C-84C5-BB690A66466A}"/>
              </a:ext>
            </a:extLst>
          </p:cNvPr>
          <p:cNvSpPr txBox="1"/>
          <p:nvPr/>
        </p:nvSpPr>
        <p:spPr>
          <a:xfrm>
            <a:off x="5257800" y="3124200"/>
            <a:ext cx="1937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Replacement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0DEBE3-8D17-9C42-A48F-928EB6C0F0EF}"/>
              </a:ext>
            </a:extLst>
          </p:cNvPr>
          <p:cNvSpPr txBox="1"/>
          <p:nvPr/>
        </p:nvSpPr>
        <p:spPr>
          <a:xfrm>
            <a:off x="1295400" y="4953000"/>
            <a:ext cx="3234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Large structural variant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696DAB53-EA4F-4E40-AEBE-CDE6A9DA4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00200"/>
            <a:ext cx="2519363" cy="1203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3">
            <a:extLst>
              <a:ext uri="{FF2B5EF4-FFF2-40B4-BE49-F238E27FC236}">
                <a16:creationId xmlns:a16="http://schemas.microsoft.com/office/drawing/2014/main" id="{8A6BD431-CB17-DD4B-98FC-76135B1C4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437" y="1627188"/>
            <a:ext cx="2519363" cy="11922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9C3D38C7-CA40-1F46-AA15-F8C5EA2E7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579969"/>
            <a:ext cx="2519363" cy="11922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5">
            <a:extLst>
              <a:ext uri="{FF2B5EF4-FFF2-40B4-BE49-F238E27FC236}">
                <a16:creationId xmlns:a16="http://schemas.microsoft.com/office/drawing/2014/main" id="{4FB97CD7-0D02-1E44-962E-5EF01C8F7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437" y="3603924"/>
            <a:ext cx="2519363" cy="11922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CE6A53B8-36F6-AD4E-81E3-8AEDBBFA7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44" y="5380194"/>
            <a:ext cx="7999413" cy="11366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94462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15455"/>
          <a:stretch/>
        </p:blipFill>
        <p:spPr>
          <a:xfrm>
            <a:off x="10995202" y="717782"/>
            <a:ext cx="1084735" cy="517006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CCEF57D-E2FF-5045-A43E-C997C3A43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BED and GFF Format</a:t>
            </a:r>
            <a:endParaRPr lang="en-US" sz="3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D0DB78-5AC0-564F-B4FF-BC66B9922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genome.ucsc.edu</a:t>
            </a:r>
            <a:r>
              <a:rPr lang="en-US" dirty="0"/>
              <a:t>/FAQ/FAQformat.html#format1</a:t>
            </a:r>
          </a:p>
        </p:txBody>
      </p:sp>
    </p:spTree>
    <p:extLst>
      <p:ext uri="{BB962C8B-B14F-4D97-AF65-F5344CB8AC3E}">
        <p14:creationId xmlns:p14="http://schemas.microsoft.com/office/powerpoint/2010/main" val="27395498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rabbit hole only gets deeper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492" y="727370"/>
            <a:ext cx="3648745" cy="59815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495270" y="3372973"/>
            <a:ext cx="5594776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dirty="0">
                <a:solidFill>
                  <a:schemeClr val="accent4"/>
                </a:solidFill>
              </a:rPr>
              <a:t>Remember, all I'm offering is the truth – nothing more</a:t>
            </a:r>
            <a:endParaRPr lang="en-US" sz="2800" dirty="0">
              <a:solidFill>
                <a:schemeClr val="accent4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48"/>
          <a:stretch/>
        </p:blipFill>
        <p:spPr>
          <a:xfrm>
            <a:off x="10995202" y="717781"/>
            <a:ext cx="1084735" cy="611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8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Fast and loose with FASTA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085A2FA-5EB4-1045-B463-A8A5795E9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simple text based representation of a DNA, RNA, or amino acid sequence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E94FA7-B999-A646-A169-CA8B0E0E857E}"/>
              </a:ext>
            </a:extLst>
          </p:cNvPr>
          <p:cNvSpPr txBox="1"/>
          <p:nvPr/>
        </p:nvSpPr>
        <p:spPr>
          <a:xfrm>
            <a:off x="188260" y="2431562"/>
            <a:ext cx="1064907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&gt;NC_007175.2 Crassostrea virginica mitochondrion, complete genome</a:t>
            </a:r>
          </a:p>
          <a:p>
            <a:r>
              <a:rPr lang="en-US" dirty="0">
                <a:solidFill>
                  <a:schemeClr val="accent6"/>
                </a:solidFill>
              </a:rPr>
              <a:t>ATGTTTTCTCAAGGATTCAAGAATTTTCTGTTAAGAATTTTTCCCATTCGCGGGTTTATCCCCTGCCCTG</a:t>
            </a:r>
          </a:p>
          <a:p>
            <a:r>
              <a:rPr lang="en-US" dirty="0">
                <a:solidFill>
                  <a:schemeClr val="accent6"/>
                </a:solidFill>
              </a:rPr>
              <a:t>TTCTATTATTTGAAGCACGTGAAAGAGCTGTTATGTCCACTAATCATCTTGATATTGGCAGATTTTACAT</a:t>
            </a:r>
          </a:p>
          <a:p>
            <a:r>
              <a:rPr lang="en-US" dirty="0">
                <a:solidFill>
                  <a:schemeClr val="accent6"/>
                </a:solidFill>
              </a:rPr>
              <a:t>AATCTTCGGATTTTGGGCAGTTTTAGCTGGGACCAGTTTTAGGTCTCTTATTCGCTGAAGTCTTTATACT</a:t>
            </a:r>
          </a:p>
          <a:p>
            <a:r>
              <a:rPr lang="en-US" dirty="0">
                <a:solidFill>
                  <a:schemeClr val="accent6"/>
                </a:solidFill>
              </a:rPr>
              <a:t>CCTGGGGCTAAATTTTTAGAGCCTGTTGTGTATAACGCTGTGGTAACGAGTCACGCGTTAGTAATGATTT</a:t>
            </a:r>
          </a:p>
          <a:p>
            <a:r>
              <a:rPr lang="en-US" dirty="0">
                <a:solidFill>
                  <a:schemeClr val="accent6"/>
                </a:solidFill>
              </a:rPr>
              <a:t>TCTTCTTTGTTATGCCAGTAATAATTGGTGGGTTTGGTAATTGGCTTATTCCGCTTATACTTGAAGTGGC</a:t>
            </a:r>
          </a:p>
          <a:p>
            <a:r>
              <a:rPr lang="en-US" dirty="0">
                <a:solidFill>
                  <a:schemeClr val="accent6"/>
                </a:solidFill>
              </a:rPr>
              <a:t>AGACATGCAGTTCCCTCGATTAAATGCTTTTAGATTCTGAGTATTGCCAGGGTCATTGCTGCTAATATTG</a:t>
            </a:r>
          </a:p>
          <a:p>
            <a:r>
              <a:rPr lang="en-US" dirty="0">
                <a:solidFill>
                  <a:schemeClr val="accent6"/>
                </a:solidFill>
              </a:rPr>
              <a:t>ATGTCAAATATGTCTGAGAGAGGAGTTGGGTCAGGATGAACCATTTACCCTCCGCTGTCAACTTTTTCTT</a:t>
            </a:r>
          </a:p>
          <a:p>
            <a:r>
              <a:rPr lang="en-US" dirty="0">
                <a:solidFill>
                  <a:schemeClr val="accent6"/>
                </a:solidFill>
              </a:rPr>
              <a:t>ACCATGGAGTTTGCATGGATTTTGCCATTTTAAGGTTACACTTAGCAGGTATTAGGTCTATTTTCAGGTC</a:t>
            </a:r>
          </a:p>
          <a:p>
            <a:r>
              <a:rPr lang="en-US" dirty="0">
                <a:solidFill>
                  <a:schemeClr val="accent6"/>
                </a:solidFill>
              </a:rPr>
              <a:t>TATTAATTTTATAGTAACCATTAGAAACATGCGATCTGTTGGGGGTCACATATTAGCACTTTTCCCTTGG</a:t>
            </a:r>
          </a:p>
          <a:p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79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Fast and loose with FASTA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085A2FA-5EB4-1045-B463-A8A5795E9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A simple text based representation of a DNA, RNA, or amino acid sequence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Identifier Line, usually demarked with a ”&gt;” followed by the sequence on the next line, or many lines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77D13-255D-6944-B3AC-E9F9909A472E}"/>
              </a:ext>
            </a:extLst>
          </p:cNvPr>
          <p:cNvSpPr txBox="1"/>
          <p:nvPr/>
        </p:nvSpPr>
        <p:spPr>
          <a:xfrm>
            <a:off x="188260" y="2431562"/>
            <a:ext cx="1064907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&gt;NC_007175.2 Crassostrea virginica mitochondrion, complete genome</a:t>
            </a:r>
          </a:p>
          <a:p>
            <a:r>
              <a:rPr lang="en-US" dirty="0">
                <a:solidFill>
                  <a:schemeClr val="accent6"/>
                </a:solidFill>
              </a:rPr>
              <a:t>ATGTTTTCTCAAGGATTCAAGAATTTTCTGTTAAGAATTTTTCCCATTCGCGGGTTTATCCCCTGCCCTG</a:t>
            </a:r>
          </a:p>
          <a:p>
            <a:r>
              <a:rPr lang="en-US" dirty="0">
                <a:solidFill>
                  <a:schemeClr val="accent6"/>
                </a:solidFill>
              </a:rPr>
              <a:t>TTCTATTATTTGAAGCACGTGAAAGAGCTGTTATGTCCACTAATCATCTTGATATTGGCAGATTTTACAT</a:t>
            </a:r>
          </a:p>
          <a:p>
            <a:r>
              <a:rPr lang="en-US" dirty="0">
                <a:solidFill>
                  <a:schemeClr val="accent6"/>
                </a:solidFill>
              </a:rPr>
              <a:t>AATCTTCGGATTTTGGGCAGTTTTAGCTGGGACCAGTTTTAGGTCTCTTATTCGCTGAAGTCTTTATACT</a:t>
            </a:r>
          </a:p>
          <a:p>
            <a:r>
              <a:rPr lang="en-US" dirty="0">
                <a:solidFill>
                  <a:schemeClr val="accent6"/>
                </a:solidFill>
              </a:rPr>
              <a:t>CCTGGGGCTAAATTTTTAGAGCCTGTTGTGTATAACGCTGTGGTAACGAGTCACGCGTTAGTAATGATTT</a:t>
            </a:r>
          </a:p>
          <a:p>
            <a:r>
              <a:rPr lang="en-US" dirty="0">
                <a:solidFill>
                  <a:schemeClr val="accent6"/>
                </a:solidFill>
              </a:rPr>
              <a:t>TCTTCTTTGTTATGCCAGTAATAATTGGTGGGTTTGGTAATTGGCTTATTCCGCTTATACTTGAAGTGGC</a:t>
            </a:r>
          </a:p>
          <a:p>
            <a:r>
              <a:rPr lang="en-US" dirty="0">
                <a:solidFill>
                  <a:schemeClr val="accent6"/>
                </a:solidFill>
              </a:rPr>
              <a:t>AGACATGCAGTTCCCTCGATTAAATGCTTTTAGATTCTGAGTATTGCCAGGGTCATTGCTGCTAATATTG</a:t>
            </a:r>
          </a:p>
          <a:p>
            <a:r>
              <a:rPr lang="en-US" dirty="0">
                <a:solidFill>
                  <a:schemeClr val="accent6"/>
                </a:solidFill>
              </a:rPr>
              <a:t>ATGTCAAATATGTCTGAGAGAGGAGTTGGGTCAGGATGAACCATTTACCCTCCGCTGTCAACTTTTTCTT</a:t>
            </a:r>
          </a:p>
          <a:p>
            <a:r>
              <a:rPr lang="en-US" dirty="0">
                <a:solidFill>
                  <a:schemeClr val="accent6"/>
                </a:solidFill>
              </a:rPr>
              <a:t>ACCATGGAGTTTGCATGGATTTTGCCATTTTAAGGTTACACTTAGCAGGTATTAGGTCTATTTTCAGGTC</a:t>
            </a:r>
          </a:p>
          <a:p>
            <a:r>
              <a:rPr lang="en-US" dirty="0">
                <a:solidFill>
                  <a:schemeClr val="accent6"/>
                </a:solidFill>
              </a:rPr>
              <a:t>TATTAATTTTATAGTAACCATTAGAAACATGCGATCTGTTGGGGGTCACATATTAGCACTTTTCCCTTGG</a:t>
            </a:r>
          </a:p>
          <a:p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86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Fast and loose with FASTA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085A2FA-5EB4-1045-B463-A8A5795E9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A simple text based representation of a DNA, RNA, or amino acid sequence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Identifier Line, usually demarked with a ”&gt;” followed by the sequence on the next line, or many lines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77D13-255D-6944-B3AC-E9F9909A472E}"/>
              </a:ext>
            </a:extLst>
          </p:cNvPr>
          <p:cNvSpPr txBox="1"/>
          <p:nvPr/>
        </p:nvSpPr>
        <p:spPr>
          <a:xfrm>
            <a:off x="158763" y="3075764"/>
            <a:ext cx="774919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&gt;NC_007175.2 Crassostrea virginica mitochondrion, complete genome</a:t>
            </a:r>
          </a:p>
          <a:p>
            <a:r>
              <a:rPr lang="en-US" dirty="0">
                <a:solidFill>
                  <a:schemeClr val="accent6"/>
                </a:solidFill>
              </a:rPr>
              <a:t>ATGTTTTCTCAAGGATTCAAGAATTTTCTGTTAAGAATTTTTCCCATTCGCGGGTTTATCCCCTGCCCTGTTCTATTATTTGAAGCACGTGAAAGAGCTGTTATGTCCACTAATCATCTTGATATTGGCAGATTTTACATAATCTTCGGATTTTGGGCAGTTTTAGCTGGGACCAGTTTTAGGTCTCTTATTCGCTGAAGTCTTTATACTCCTGGGGCTAAATTTTTAGAGCCTGTTGTGTATAACGCTGTGGTAACGAGTCACGCGTTAGTAATGATTTTCTTCTTTGTTATGCCAGTAATAATTGGTGGGTTTGGTAATTGGCTTATTCCGCTTATACTTGAAGTGGCAGACATGCAGTTCCCTCGATTAAATGCTTTTAGATTCTGAGTATTGCCAGGGTCATTGCTGCTAATATTGATGTCAAATATGTCTGAGAGAGGAGTTGGGTCAGGATGAACCATTTACCCTCCGCTGTCAACTTTTTCTTACCATGGAGTTTGCATGGATTTTGCCATTTTAAGGTTACACTTAGCAGGTATTAGGTCTATTTTCAGGTCTATTAATTTTATAGTAACCATTAGAAACATGCGATCTGTTGGGGGTCACATATTAGCACTTTTCCCTTGG</a:t>
            </a:r>
          </a:p>
          <a:p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327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Fast and loose with FASTA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085A2FA-5EB4-1045-B463-A8A5795E9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A simple text based representation of a DNA, RNA, or amino acid sequence</a:t>
            </a:r>
          </a:p>
          <a:p>
            <a:endParaRPr lang="en-US" dirty="0"/>
          </a:p>
          <a:p>
            <a:r>
              <a:rPr lang="en-US" sz="2000" dirty="0" err="1">
                <a:solidFill>
                  <a:schemeClr val="accent6"/>
                </a:solidFill>
              </a:rPr>
              <a:t>awk</a:t>
            </a:r>
            <a:r>
              <a:rPr lang="en-US" sz="2000" dirty="0">
                <a:solidFill>
                  <a:schemeClr val="accent6"/>
                </a:solidFill>
              </a:rPr>
              <a:t> '/^&gt;/ { print (NR==1 ? "" : RS) $0; next } { </a:t>
            </a:r>
            <a:r>
              <a:rPr lang="en-US" sz="2000" dirty="0" err="1">
                <a:solidFill>
                  <a:schemeClr val="accent6"/>
                </a:solidFill>
              </a:rPr>
              <a:t>printf</a:t>
            </a:r>
            <a:r>
              <a:rPr lang="en-US" sz="2000" dirty="0">
                <a:solidFill>
                  <a:schemeClr val="accent6"/>
                </a:solidFill>
              </a:rPr>
              <a:t> "%s", $0 } END { </a:t>
            </a:r>
            <a:r>
              <a:rPr lang="en-US" sz="2000" dirty="0" err="1">
                <a:solidFill>
                  <a:schemeClr val="accent6"/>
                </a:solidFill>
              </a:rPr>
              <a:t>printf</a:t>
            </a:r>
            <a:r>
              <a:rPr lang="en-US" sz="2000" dirty="0">
                <a:solidFill>
                  <a:schemeClr val="accent6"/>
                </a:solidFill>
              </a:rPr>
              <a:t> RS }' file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Identifier Line, usually demarked with a ”&gt;” followed by the sequence on the next line, or many lines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77D13-255D-6944-B3AC-E9F9909A472E}"/>
              </a:ext>
            </a:extLst>
          </p:cNvPr>
          <p:cNvSpPr txBox="1"/>
          <p:nvPr/>
        </p:nvSpPr>
        <p:spPr>
          <a:xfrm>
            <a:off x="158763" y="3075764"/>
            <a:ext cx="774919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&gt;NC_007175.2 Crassostrea virginica mitochondrion, complete genome</a:t>
            </a:r>
          </a:p>
          <a:p>
            <a:r>
              <a:rPr lang="en-US" dirty="0">
                <a:solidFill>
                  <a:schemeClr val="accent6"/>
                </a:solidFill>
              </a:rPr>
              <a:t>ATGTTTTCTCAAGGATTCAAGAATTTTCTGTTAAGAATTTTTCCCATTCGCGGGTTTATCCCCTGCCCTGTTCTATTATTTGAAGCACGTGAAAGAGCTGTTATGTCCACTAATCATCTTGATATTGGCAGATTTTACATAATCTTCGGATTTTGGGCAGTTTTAGCTGGGACCAGTTTTAGGTCTCTTATTCGCTGAAGTCTTTATACTCCTGGGGCTAAATTTTTAGAGCCTGTTGTGTATAACGCTGTGGTAACGAGTCACGCGTTAGTAATGATTTTCTTCTTTGTTATGCCAGTAATAATTGGTGGGTTTGGTAATTGGCTTATTCCGCTTATACTTGAAGTGGCAGACATGCAGTTCCCTCGATTAAATGCTTTTAGATTCTGAGTATTGCCAGGGTCATTGCTGCTAATATTGATGTCAAATATGTCTGAGAGAGGAGTTGGGTCAGGATGAACCATTTACCCTCCGCTGTCAACTTTTTCTTACCATGGAGTTTGCATGGATTTTGCCATTTTAAGGTTACACTTAGCAGGTATTAGGTCTATTTTCAGGTCTATTAATTTTATAGTAACCATTAGAAACATGCGATCTGTTGGGGGTCACATATTAGCACTTTTCCCTTGG</a:t>
            </a:r>
          </a:p>
          <a:p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5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781221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3964" y="791840"/>
            <a:ext cx="10638882" cy="57274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@HWUSI-EAS1877:1234:07-30-12_Puritz2:1:1:12814:984 1:N:0:ACAGTG</a:t>
            </a:r>
          </a:p>
          <a:p>
            <a:pPr marL="0" indent="0">
              <a:buNone/>
            </a:pPr>
            <a:r>
              <a:rPr lang="en-US" sz="1400" dirty="0"/>
              <a:t>ACTTTTGACCGGACTTGTGATAGACTTCCGATGGACTCGNCTACTTATTCAGGAAATCATTGAGGTTTCATCCGGTAACAGTTGCATTTCTCCTAT</a:t>
            </a:r>
          </a:p>
          <a:p>
            <a:pPr marL="0" indent="0">
              <a:buNone/>
            </a:pPr>
            <a:r>
              <a:rPr lang="en-US" sz="1400" dirty="0"/>
              <a:t>+</a:t>
            </a:r>
          </a:p>
          <a:p>
            <a:pPr marL="0" indent="0">
              <a:buNone/>
            </a:pPr>
            <a:r>
              <a:rPr lang="en-US" sz="1400" dirty="0"/>
              <a:t>99999@CC@@CC@CCCC@@@C@CC@CCCCCC@@@@7777#58454C@@CC@@@@@@@@@@@@@@@@@@@@@C@@@@@@@CC@@C@C@C@@@@@@@C</a:t>
            </a:r>
          </a:p>
          <a:p>
            <a:pPr marL="0" indent="0">
              <a:buNone/>
            </a:pPr>
            <a:r>
              <a:rPr lang="en-US" sz="1400" dirty="0"/>
              <a:t>@HWUSI-EAS1877:1234:07-30-12_Puritz2:1:1:13449:983 1:N:0:ACAGTG</a:t>
            </a:r>
          </a:p>
          <a:p>
            <a:pPr marL="0" indent="0">
              <a:buNone/>
            </a:pPr>
            <a:r>
              <a:rPr lang="en-US" sz="1400" dirty="0"/>
              <a:t>GCCAAAACTCCACAAGTAGGGGTGGATTTTGATGGAGTTNGGAAGGTTAGGGTTATTTTTTTCCTATCTTGGAGTTTCCTCTACG</a:t>
            </a:r>
          </a:p>
          <a:p>
            <a:pPr marL="0" indent="0">
              <a:buNone/>
            </a:pPr>
            <a:r>
              <a:rPr lang="en-US" sz="1400" dirty="0"/>
              <a:t>+</a:t>
            </a:r>
          </a:p>
          <a:p>
            <a:pPr marL="0" indent="0">
              <a:buNone/>
            </a:pPr>
            <a:r>
              <a:rPr lang="en-US" sz="1400" dirty="0"/>
              <a:t>66666@C@@C@@@C@@@@@@:::222@@@@&lt;&lt;&lt;&lt;&lt;*%)*#-----8886899997&lt;&lt;222222@@@@@@@@@8@@@@@@@:@@@@</a:t>
            </a:r>
          </a:p>
          <a:p>
            <a:pPr marL="0" indent="0">
              <a:buNone/>
            </a:pPr>
            <a:r>
              <a:rPr lang="en-US" sz="1400" dirty="0"/>
              <a:t>@HWUSI-EAS1877:1234:07-30-12_Puritz2:1:1:15644:982 1:N:0:ACAGTG</a:t>
            </a:r>
          </a:p>
          <a:p>
            <a:pPr marL="0" indent="0">
              <a:buNone/>
            </a:pPr>
            <a:r>
              <a:rPr lang="en-US" sz="1400" dirty="0"/>
              <a:t>TACCAGTGCATTTGGTTGACGCACACTTGAGATGNCCAACTCTCCCGACGAAGTAAATTGTTGGAGGACTAGATTCTTGATCA</a:t>
            </a:r>
          </a:p>
          <a:p>
            <a:pPr marL="0" indent="0">
              <a:buNone/>
            </a:pPr>
            <a:r>
              <a:rPr lang="en-US" sz="1400" dirty="0"/>
              <a:t>+</a:t>
            </a:r>
          </a:p>
          <a:p>
            <a:pPr marL="0" indent="0">
              <a:buNone/>
            </a:pPr>
            <a:r>
              <a:rPr lang="en-US" sz="1400" dirty="0"/>
              <a:t>CCC@CC@@@@&lt;&lt;:&lt;&lt;@@@@@@@C@@@C@@@3354#22322@@@@@&lt;&lt;8&lt;&lt;@@@@@::::::::&lt;7:&lt;&lt;::@@@@8:6:::@@@</a:t>
            </a:r>
          </a:p>
          <a:p>
            <a:pPr marL="0" indent="0">
              <a:buNone/>
            </a:pPr>
            <a:r>
              <a:rPr lang="en-US" sz="1400" dirty="0"/>
              <a:t>@HWUSI-EAS1877:1234:07-30-12_Puritz2:1:1:16185:982 1:N:0:ACAGTG</a:t>
            </a:r>
          </a:p>
          <a:p>
            <a:pPr marL="0" indent="0">
              <a:buNone/>
            </a:pPr>
            <a:r>
              <a:rPr lang="en-US" sz="1400" dirty="0"/>
              <a:t>GGCCAACAAGTCGGCAAAAGGACAGGTCTTGAAACCCAGNACTTGCGGAGAAAATGTAAGATATAGCGCATCAATTCCAGTATTGTACCCCTATGT</a:t>
            </a:r>
          </a:p>
          <a:p>
            <a:pPr marL="0" indent="0">
              <a:buNone/>
            </a:pPr>
            <a:r>
              <a:rPr lang="en-US" sz="1400" dirty="0"/>
              <a:t>+</a:t>
            </a:r>
          </a:p>
          <a:p>
            <a:pPr marL="0" indent="0">
              <a:buNone/>
            </a:pPr>
            <a:r>
              <a:rPr lang="en-US" sz="1400" dirty="0"/>
              <a:t>77777@C@@C@@C@@@@C@C@@CC@@@@C@@@@@@4555#77777@@@@@@@722@C@CC8888844444@@@:@:&lt;&lt;&lt;::&lt;&lt;&lt;:@@8:@@@@@4&lt;</a:t>
            </a:r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2922"/>
          <a:stretch/>
        </p:blipFill>
        <p:spPr>
          <a:xfrm>
            <a:off x="10995202" y="717784"/>
            <a:ext cx="1084735" cy="1044109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155969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ritzDefault" id="{F7178656-44DD-5F47-AF34-8AA935E0FA3A}" vid="{CCB72634-50BB-0B4A-98A4-7101B18A62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PuritzDefault</Template>
  <TotalTime>333</TotalTime>
  <Words>1635</Words>
  <Application>Microsoft Macintosh PowerPoint</Application>
  <PresentationFormat>Widescreen</PresentationFormat>
  <Paragraphs>465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Avenir Next Condensed Regular</vt:lpstr>
      <vt:lpstr>Calibri</vt:lpstr>
      <vt:lpstr>Calibri Light</vt:lpstr>
      <vt:lpstr>Courier New</vt:lpstr>
      <vt:lpstr>Office Theme</vt:lpstr>
      <vt:lpstr>Entering the Matrix: the basics of NGS Data files</vt:lpstr>
      <vt:lpstr>A tsunami of data</vt:lpstr>
      <vt:lpstr>Fast and loose with FASTA</vt:lpstr>
      <vt:lpstr>Fast and loose with FASTA</vt:lpstr>
      <vt:lpstr>Fast and loose with FASTA</vt:lpstr>
      <vt:lpstr>Fast and loose with FASTA</vt:lpstr>
      <vt:lpstr>Fast and loose with FASTA</vt:lpstr>
      <vt:lpstr>Getting familiar with FASTQ</vt:lpstr>
      <vt:lpstr>Getting familiar with FASTQ</vt:lpstr>
      <vt:lpstr>Getting familiar with FASTQ</vt:lpstr>
      <vt:lpstr>Getting familiar with FASTQ</vt:lpstr>
      <vt:lpstr>Getting familiar with FASTQ</vt:lpstr>
      <vt:lpstr>Getting familiar with FASTQ</vt:lpstr>
      <vt:lpstr>Getting familiar with FASTQ</vt:lpstr>
      <vt:lpstr>Getting familiar with FASTQ</vt:lpstr>
      <vt:lpstr>Getting familiar with FASTQ</vt:lpstr>
      <vt:lpstr>ASCII Table (offset 33)</vt:lpstr>
      <vt:lpstr>Getting familiar with FASTQ</vt:lpstr>
      <vt:lpstr>Getting familiar with FASTQ</vt:lpstr>
      <vt:lpstr>Getting familiar with FASTQ</vt:lpstr>
      <vt:lpstr>Getting familiar with FASTQ</vt:lpstr>
      <vt:lpstr>Demultiplexing files</vt:lpstr>
      <vt:lpstr>Demultiplexing files</vt:lpstr>
      <vt:lpstr>Getting familiar with FASTQ</vt:lpstr>
      <vt:lpstr>Demultiplexing files</vt:lpstr>
      <vt:lpstr>SAM/BAM Format</vt:lpstr>
      <vt:lpstr>SAM/BAM Format</vt:lpstr>
      <vt:lpstr>SAM/BAM Format</vt:lpstr>
      <vt:lpstr>SAM/BAM Format: Alignment Records</vt:lpstr>
      <vt:lpstr>Variant Call Format- VCF</vt:lpstr>
      <vt:lpstr>Variant Call Format- VCF</vt:lpstr>
      <vt:lpstr>Variant Call Format- VCF</vt:lpstr>
      <vt:lpstr>Variant Call Format- VCF</vt:lpstr>
      <vt:lpstr>BED and GFF Format</vt:lpstr>
      <vt:lpstr>The rabbit hole only gets deeper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Entering the Matrix: the basics of NGS Output files</dc:title>
  <dc:creator>Jonathan Puritz</dc:creator>
  <cp:lastModifiedBy>Jonathan Puritz</cp:lastModifiedBy>
  <cp:revision>57</cp:revision>
  <dcterms:created xsi:type="dcterms:W3CDTF">2016-02-28T10:56:32Z</dcterms:created>
  <dcterms:modified xsi:type="dcterms:W3CDTF">2018-02-07T20:20:08Z</dcterms:modified>
</cp:coreProperties>
</file>